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78" r:id="rId3"/>
    <p:sldId id="279" r:id="rId4"/>
    <p:sldId id="257" r:id="rId5"/>
    <p:sldId id="280" r:id="rId6"/>
    <p:sldId id="258" r:id="rId7"/>
    <p:sldId id="281" r:id="rId8"/>
    <p:sldId id="262" r:id="rId9"/>
    <p:sldId id="276" r:id="rId10"/>
    <p:sldId id="277" r:id="rId11"/>
    <p:sldId id="259" r:id="rId12"/>
    <p:sldId id="282" r:id="rId13"/>
    <p:sldId id="283" r:id="rId14"/>
    <p:sldId id="284" r:id="rId15"/>
    <p:sldId id="260" r:id="rId16"/>
    <p:sldId id="289" r:id="rId17"/>
    <p:sldId id="291" r:id="rId18"/>
    <p:sldId id="290" r:id="rId19"/>
    <p:sldId id="292" r:id="rId20"/>
    <p:sldId id="293" r:id="rId21"/>
    <p:sldId id="294" r:id="rId22"/>
    <p:sldId id="295" r:id="rId23"/>
    <p:sldId id="285" r:id="rId24"/>
    <p:sldId id="261" r:id="rId25"/>
    <p:sldId id="288" r:id="rId26"/>
    <p:sldId id="263" r:id="rId27"/>
    <p:sldId id="287" r:id="rId28"/>
    <p:sldId id="274" r:id="rId29"/>
    <p:sldId id="264" r:id="rId30"/>
    <p:sldId id="265" r:id="rId31"/>
    <p:sldId id="267" r:id="rId32"/>
    <p:sldId id="270" r:id="rId33"/>
    <p:sldId id="273" r:id="rId34"/>
    <p:sldId id="275" r:id="rId35"/>
    <p:sldId id="27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8"/>
    <p:restoredTop sz="96281"/>
  </p:normalViewPr>
  <p:slideViewPr>
    <p:cSldViewPr snapToGrid="0" snapToObjects="1">
      <p:cViewPr varScale="1">
        <p:scale>
          <a:sx n="98" d="100"/>
          <a:sy n="98" d="100"/>
        </p:scale>
        <p:origin x="8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D14CD-7CE4-4D34-BEE1-4B6A20595C96}" type="datetimeFigureOut">
              <a:rPr lang="zh-CN" altLang="en-US" smtClean="0"/>
              <a:t>2021/12/26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A4D5F-4370-4553-92CE-B07891636A7F}" type="slidenum">
              <a:rPr lang="zh-CN" altLang="en-US" smtClean="0"/>
              <a:t>‹#›</a:t>
            </a:fld>
            <a:endParaRPr lang="zh-CN" altLang="en-US"/>
          </a:p>
        </p:txBody>
      </p:sp>
    </p:spTree>
    <p:extLst>
      <p:ext uri="{BB962C8B-B14F-4D97-AF65-F5344CB8AC3E}">
        <p14:creationId xmlns:p14="http://schemas.microsoft.com/office/powerpoint/2010/main" val="196864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12/26/2021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12/26/2021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p:transition>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270.png"/><Relationship Id="rId4" Type="http://schemas.openxmlformats.org/officeDocument/2006/relationships/image" Target="../media/image220.png"/><Relationship Id="rId9" Type="http://schemas.openxmlformats.org/officeDocument/2006/relationships/image" Target="../media/image260.png"/></Relationships>
</file>

<file path=ppt/slides/_rels/slide2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1.jpg"/><Relationship Id="rId7"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45.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4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43.png"/><Relationship Id="rId5" Type="http://schemas.microsoft.com/office/2007/relationships/media" Target="../media/media5.mp4"/><Relationship Id="rId10" Type="http://schemas.openxmlformats.org/officeDocument/2006/relationships/image" Target="../media/image42.png"/><Relationship Id="rId4" Type="http://schemas.openxmlformats.org/officeDocument/2006/relationships/video" Target="../media/media4.mp4"/><Relationship Id="rId9"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matthewtancik.com/nerf" TargetMode="External"/><Relationship Id="rId2" Type="http://schemas.openxmlformats.org/officeDocument/2006/relationships/hyperlink" Target="https://sites.cs.ucsb.edu/~lingqi/teaching/resources/GAMES101_Lecture_10.pdf" TargetMode="External"/><Relationship Id="rId1" Type="http://schemas.openxmlformats.org/officeDocument/2006/relationships/slideLayout" Target="../slideLayouts/slideLayout2.xml"/><Relationship Id="rId6" Type="http://schemas.openxmlformats.org/officeDocument/2006/relationships/hyperlink" Target="mailto:li-mc18@mails.tsinghua.edu.cn" TargetMode="External"/><Relationship Id="rId5" Type="http://schemas.openxmlformats.org/officeDocument/2006/relationships/hyperlink" Target="https://alexyu.net/plenoctrees/" TargetMode="External"/><Relationship Id="rId4" Type="http://schemas.openxmlformats.org/officeDocument/2006/relationships/hyperlink" Target="https://github.com/yenchenlin/awesome-NeR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sites.cs.ucsb.edu/~lingqi/teaching/resources/GAMES101_Lecture_10.pdf"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9"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C2DE-654A-1A43-B2DF-B86806ABE55C}"/>
              </a:ext>
            </a:extLst>
          </p:cNvPr>
          <p:cNvSpPr>
            <a:spLocks noGrp="1"/>
          </p:cNvSpPr>
          <p:nvPr>
            <p:ph type="ctrTitle"/>
          </p:nvPr>
        </p:nvSpPr>
        <p:spPr/>
        <p:txBody>
          <a:bodyPr>
            <a:normAutofit/>
          </a:bodyPr>
          <a:lstStyle/>
          <a:p>
            <a:r>
              <a:rPr kumimoji="1" lang="zh-CN" altLang="en-US" sz="5400" dirty="0">
                <a:latin typeface="微软雅黑" panose="020B0503020204020204" pitchFamily="34" charset="-122"/>
                <a:ea typeface="微软雅黑" panose="020B0503020204020204" pitchFamily="34" charset="-122"/>
              </a:rPr>
              <a:t>数据结构 大作业</a:t>
            </a:r>
            <a:r>
              <a:rPr kumimoji="1" lang="en-US" altLang="zh-CN" sz="5400" dirty="0">
                <a:latin typeface="微软雅黑" panose="020B0503020204020204" pitchFamily="34" charset="-122"/>
                <a:ea typeface="微软雅黑" panose="020B0503020204020204" pitchFamily="34" charset="-122"/>
              </a:rPr>
              <a:t>C</a:t>
            </a:r>
            <a:br>
              <a:rPr kumimoji="1" lang="en-US" altLang="zh-CN" sz="5400" dirty="0">
                <a:latin typeface="微软雅黑" panose="020B0503020204020204" pitchFamily="34" charset="-122"/>
                <a:ea typeface="微软雅黑" panose="020B0503020204020204" pitchFamily="34" charset="-122"/>
              </a:rPr>
            </a:br>
            <a:r>
              <a:rPr kumimoji="1" lang="en-US" altLang="zh-CN" sz="5400" dirty="0" err="1">
                <a:solidFill>
                  <a:srgbClr val="C00000"/>
                </a:solidFill>
                <a:latin typeface="微软雅黑" panose="020B0503020204020204" pitchFamily="34" charset="-122"/>
                <a:ea typeface="微软雅黑" panose="020B0503020204020204" pitchFamily="34" charset="-122"/>
              </a:rPr>
              <a:t>NeRF</a:t>
            </a:r>
            <a:r>
              <a:rPr kumimoji="1" lang="en-US" altLang="zh-CN" sz="5400" dirty="0">
                <a:solidFill>
                  <a:srgbClr val="C00000"/>
                </a:solidFill>
                <a:latin typeface="微软雅黑" panose="020B0503020204020204" pitchFamily="34" charset="-122"/>
                <a:ea typeface="微软雅黑" panose="020B0503020204020204" pitchFamily="34" charset="-122"/>
              </a:rPr>
              <a:t> </a:t>
            </a:r>
            <a:r>
              <a:rPr lang="en-US" altLang="zh-CN" sz="4000" cap="none" dirty="0">
                <a:solidFill>
                  <a:srgbClr val="C00000"/>
                </a:solidFill>
                <a:latin typeface="微软雅黑" panose="020B0503020204020204" pitchFamily="34" charset="-122"/>
                <a:ea typeface="微软雅黑" panose="020B0503020204020204" pitchFamily="34" charset="-122"/>
              </a:rPr>
              <a:t>Neural Radiance Field</a:t>
            </a:r>
            <a:endParaRPr kumimoji="1" lang="zh-CN" altLang="en-US" sz="5400" dirty="0">
              <a:solidFill>
                <a:srgbClr val="C00000"/>
              </a:solidFill>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DDD62C07-6252-FF46-9BCB-F6E54A3631D8}"/>
              </a:ext>
            </a:extLst>
          </p:cNvPr>
          <p:cNvSpPr>
            <a:spLocks noGrp="1"/>
          </p:cNvSpPr>
          <p:nvPr>
            <p:ph type="subTitle" idx="1"/>
          </p:nvPr>
        </p:nvSpPr>
        <p:spPr/>
        <p:txBody>
          <a:bodyPr>
            <a:normAutofit fontScale="92500" lnSpcReduction="20000"/>
          </a:bodyPr>
          <a:lstStyle/>
          <a:p>
            <a:pPr>
              <a:defRPr/>
            </a:pPr>
            <a:r>
              <a:rPr lang="zh-CN" altLang="en-US" sz="2800" b="1" kern="0" dirty="0">
                <a:latin typeface="微软雅黑" panose="020B0503020204020204" pitchFamily="34" charset="-122"/>
                <a:ea typeface="微软雅黑" panose="020B0503020204020204" pitchFamily="34" charset="-122"/>
                <a:cs typeface="Baoli SC" charset="-122"/>
              </a:rPr>
              <a:t>刘烨斌</a:t>
            </a:r>
            <a:endParaRPr lang="en-US" altLang="zh-CN" sz="2800" b="1" kern="0" dirty="0">
              <a:latin typeface="微软雅黑" panose="020B0503020204020204" pitchFamily="34" charset="-122"/>
              <a:ea typeface="微软雅黑" panose="020B0503020204020204" pitchFamily="34" charset="-122"/>
              <a:cs typeface="Baoli SC" charset="-122"/>
            </a:endParaRPr>
          </a:p>
          <a:p>
            <a:pPr>
              <a:defRPr/>
            </a:pPr>
            <a:r>
              <a:rPr lang="zh-CN" altLang="en-US" kern="0" dirty="0">
                <a:latin typeface="微软雅黑" panose="020B0503020204020204" pitchFamily="34" charset="-122"/>
                <a:ea typeface="微软雅黑" panose="020B0503020204020204" pitchFamily="34" charset="-122"/>
                <a:cs typeface="Baoli SC" charset="-122"/>
              </a:rPr>
              <a:t>清华大学自动化系</a:t>
            </a:r>
            <a:endParaRPr lang="en-US" altLang="zh-CN" kern="0" dirty="0">
              <a:latin typeface="微软雅黑" panose="020B0503020204020204" pitchFamily="34" charset="-122"/>
              <a:ea typeface="微软雅黑" panose="020B0503020204020204" pitchFamily="34" charset="-122"/>
              <a:cs typeface="Baoli SC" charset="-122"/>
            </a:endParaRPr>
          </a:p>
          <a:p>
            <a:endParaRPr kumimoji="1" lang="zh-CN" altLang="en-US" dirty="0"/>
          </a:p>
        </p:txBody>
      </p:sp>
    </p:spTree>
    <p:extLst>
      <p:ext uri="{BB962C8B-B14F-4D97-AF65-F5344CB8AC3E}">
        <p14:creationId xmlns:p14="http://schemas.microsoft.com/office/powerpoint/2010/main" val="981598754"/>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6C33F-208D-D54E-85D7-0E904FF35F18}"/>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神经辐射场</a:t>
            </a:r>
          </a:p>
        </p:txBody>
      </p:sp>
      <p:sp>
        <p:nvSpPr>
          <p:cNvPr id="4" name="内容占位符 3">
            <a:extLst>
              <a:ext uri="{FF2B5EF4-FFF2-40B4-BE49-F238E27FC236}">
                <a16:creationId xmlns:a16="http://schemas.microsoft.com/office/drawing/2014/main" id="{DA00F13D-0E8B-48D5-911E-E40AE69C9132}"/>
              </a:ext>
            </a:extLst>
          </p:cNvPr>
          <p:cNvSpPr>
            <a:spLocks noGrp="1"/>
          </p:cNvSpPr>
          <p:nvPr>
            <p:ph idx="1"/>
          </p:nvPr>
        </p:nvSpPr>
        <p:spPr/>
        <p:txBody>
          <a:bodyPr/>
          <a:lstStyle/>
          <a:p>
            <a:r>
              <a:rPr lang="en-US" altLang="zh-CN" dirty="0"/>
              <a:t>5D</a:t>
            </a:r>
            <a:r>
              <a:rPr lang="zh-CN" altLang="en-US" dirty="0"/>
              <a:t> </a:t>
            </a:r>
            <a:r>
              <a:rPr lang="en-US" altLang="zh-CN" dirty="0"/>
              <a:t>Input</a:t>
            </a:r>
          </a:p>
          <a:p>
            <a:r>
              <a:rPr lang="en-US" altLang="zh-CN" dirty="0"/>
              <a:t>Color + Density</a:t>
            </a:r>
          </a:p>
        </p:txBody>
      </p:sp>
      <p:pic>
        <p:nvPicPr>
          <p:cNvPr id="36" name="Picture 2" descr="https://github.com/krrish94/nerf-pytorch/raw/master/assets/pipeline.jpg">
            <a:extLst>
              <a:ext uri="{FF2B5EF4-FFF2-40B4-BE49-F238E27FC236}">
                <a16:creationId xmlns:a16="http://schemas.microsoft.com/office/drawing/2014/main" id="{F3BEAA46-3781-4FBE-9EFE-80DD0797B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83" y="3247345"/>
            <a:ext cx="11840634" cy="351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581457"/>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F5EFF-7D41-5441-BFB7-97BF966860EA}"/>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神经辐射场</a:t>
            </a:r>
          </a:p>
        </p:txBody>
      </p:sp>
      <p:pic>
        <p:nvPicPr>
          <p:cNvPr id="10" name="图片 9">
            <a:extLst>
              <a:ext uri="{FF2B5EF4-FFF2-40B4-BE49-F238E27FC236}">
                <a16:creationId xmlns:a16="http://schemas.microsoft.com/office/drawing/2014/main" id="{E0B82C11-E356-4844-BAED-9E9435B0CCC0}"/>
              </a:ext>
            </a:extLst>
          </p:cNvPr>
          <p:cNvPicPr>
            <a:picLocks noChangeAspect="1"/>
          </p:cNvPicPr>
          <p:nvPr/>
        </p:nvPicPr>
        <p:blipFill>
          <a:blip r:embed="rId2"/>
          <a:stretch>
            <a:fillRect/>
          </a:stretch>
        </p:blipFill>
        <p:spPr>
          <a:xfrm>
            <a:off x="771525" y="2449324"/>
            <a:ext cx="10648950" cy="2350717"/>
          </a:xfrm>
          <a:prstGeom prst="rect">
            <a:avLst/>
          </a:prstGeom>
        </p:spPr>
      </p:pic>
      <p:pic>
        <p:nvPicPr>
          <p:cNvPr id="11" name="图片 10">
            <a:extLst>
              <a:ext uri="{FF2B5EF4-FFF2-40B4-BE49-F238E27FC236}">
                <a16:creationId xmlns:a16="http://schemas.microsoft.com/office/drawing/2014/main" id="{B88ED2A2-B985-49CB-8A77-5A3064809401}"/>
              </a:ext>
            </a:extLst>
          </p:cNvPr>
          <p:cNvPicPr>
            <a:picLocks noChangeAspect="1"/>
          </p:cNvPicPr>
          <p:nvPr/>
        </p:nvPicPr>
        <p:blipFill>
          <a:blip r:embed="rId3"/>
          <a:stretch>
            <a:fillRect/>
          </a:stretch>
        </p:blipFill>
        <p:spPr>
          <a:xfrm>
            <a:off x="704850" y="5408956"/>
            <a:ext cx="10648950" cy="1204097"/>
          </a:xfrm>
          <a:prstGeom prst="rect">
            <a:avLst/>
          </a:prstGeom>
        </p:spPr>
      </p:pic>
      <p:sp>
        <p:nvSpPr>
          <p:cNvPr id="12" name="Arrow: Right 30">
            <a:extLst>
              <a:ext uri="{FF2B5EF4-FFF2-40B4-BE49-F238E27FC236}">
                <a16:creationId xmlns:a16="http://schemas.microsoft.com/office/drawing/2014/main" id="{93D345B2-5326-4997-8077-04535509F3BA}"/>
              </a:ext>
            </a:extLst>
          </p:cNvPr>
          <p:cNvSpPr/>
          <p:nvPr/>
        </p:nvSpPr>
        <p:spPr>
          <a:xfrm rot="5400000">
            <a:off x="5790722" y="5215831"/>
            <a:ext cx="610555" cy="44489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Speech Bubble: Rectangle with Corners Rounded 10">
            <a:extLst>
              <a:ext uri="{FF2B5EF4-FFF2-40B4-BE49-F238E27FC236}">
                <a16:creationId xmlns:a16="http://schemas.microsoft.com/office/drawing/2014/main" id="{6B82ED10-BEBB-4BB9-A23A-405A5685E172}"/>
              </a:ext>
            </a:extLst>
          </p:cNvPr>
          <p:cNvSpPr/>
          <p:nvPr/>
        </p:nvSpPr>
        <p:spPr>
          <a:xfrm>
            <a:off x="2344612" y="4657782"/>
            <a:ext cx="1368676" cy="398898"/>
          </a:xfrm>
          <a:prstGeom prst="wedgeRoundRectCallout">
            <a:avLst>
              <a:gd name="adj1" fmla="val 19278"/>
              <a:gd name="adj2" fmla="val -134305"/>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密度</a:t>
            </a:r>
            <a:endParaRPr lang="zh-CN" altLang="en-US" dirty="0">
              <a:solidFill>
                <a:srgbClr val="C00000"/>
              </a:solidFill>
            </a:endParaRPr>
          </a:p>
        </p:txBody>
      </p:sp>
      <p:sp>
        <p:nvSpPr>
          <p:cNvPr id="14" name="Speech Bubble: Rectangle with Corners Rounded 10">
            <a:extLst>
              <a:ext uri="{FF2B5EF4-FFF2-40B4-BE49-F238E27FC236}">
                <a16:creationId xmlns:a16="http://schemas.microsoft.com/office/drawing/2014/main" id="{CCEACC44-5877-4E6A-B8A0-CAFA18C659C6}"/>
              </a:ext>
            </a:extLst>
          </p:cNvPr>
          <p:cNvSpPr/>
          <p:nvPr/>
        </p:nvSpPr>
        <p:spPr>
          <a:xfrm>
            <a:off x="3851024" y="4657782"/>
            <a:ext cx="1368676" cy="398898"/>
          </a:xfrm>
          <a:prstGeom prst="wedgeRoundRectCallout">
            <a:avLst>
              <a:gd name="adj1" fmla="val -23870"/>
              <a:gd name="adj2" fmla="val -143856"/>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颜色</a:t>
            </a:r>
            <a:endParaRPr lang="zh-CN" altLang="en-US" dirty="0">
              <a:solidFill>
                <a:srgbClr val="C00000"/>
              </a:solidFill>
            </a:endParaRPr>
          </a:p>
        </p:txBody>
      </p:sp>
      <p:sp>
        <p:nvSpPr>
          <p:cNvPr id="15" name="Speech Bubble: Rectangle with Corners Rounded 10">
            <a:extLst>
              <a:ext uri="{FF2B5EF4-FFF2-40B4-BE49-F238E27FC236}">
                <a16:creationId xmlns:a16="http://schemas.microsoft.com/office/drawing/2014/main" id="{74E14139-518D-4010-ABBA-C755605C4655}"/>
              </a:ext>
            </a:extLst>
          </p:cNvPr>
          <p:cNvSpPr/>
          <p:nvPr/>
        </p:nvSpPr>
        <p:spPr>
          <a:xfrm>
            <a:off x="8226934" y="4657782"/>
            <a:ext cx="1368676" cy="398898"/>
          </a:xfrm>
          <a:prstGeom prst="wedgeRoundRectCallout">
            <a:avLst>
              <a:gd name="adj1" fmla="val 19278"/>
              <a:gd name="adj2" fmla="val -134305"/>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密度</a:t>
            </a:r>
            <a:endParaRPr lang="zh-CN" altLang="en-US" dirty="0">
              <a:solidFill>
                <a:srgbClr val="C00000"/>
              </a:solidFill>
            </a:endParaRPr>
          </a:p>
        </p:txBody>
      </p:sp>
      <p:pic>
        <p:nvPicPr>
          <p:cNvPr id="17" name="图片 16">
            <a:extLst>
              <a:ext uri="{FF2B5EF4-FFF2-40B4-BE49-F238E27FC236}">
                <a16:creationId xmlns:a16="http://schemas.microsoft.com/office/drawing/2014/main" id="{673CF75D-2117-45B6-A8DA-F662470C163A}"/>
              </a:ext>
            </a:extLst>
          </p:cNvPr>
          <p:cNvPicPr>
            <a:picLocks noChangeAspect="1"/>
          </p:cNvPicPr>
          <p:nvPr/>
        </p:nvPicPr>
        <p:blipFill>
          <a:blip r:embed="rId4"/>
          <a:stretch>
            <a:fillRect/>
          </a:stretch>
        </p:blipFill>
        <p:spPr>
          <a:xfrm>
            <a:off x="5219700" y="471558"/>
            <a:ext cx="3434940" cy="1292529"/>
          </a:xfrm>
          <a:prstGeom prst="rect">
            <a:avLst/>
          </a:prstGeom>
        </p:spPr>
      </p:pic>
    </p:spTree>
    <p:extLst>
      <p:ext uri="{BB962C8B-B14F-4D97-AF65-F5344CB8AC3E}">
        <p14:creationId xmlns:p14="http://schemas.microsoft.com/office/powerpoint/2010/main" val="111545755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C2DE-654A-1A43-B2DF-B86806ABE55C}"/>
              </a:ext>
            </a:extLst>
          </p:cNvPr>
          <p:cNvSpPr>
            <a:spLocks noGrp="1"/>
          </p:cNvSpPr>
          <p:nvPr>
            <p:ph type="ctrTitle"/>
          </p:nvPr>
        </p:nvSpPr>
        <p:spPr/>
        <p:txBody>
          <a:bodyPr>
            <a:normAutofit/>
          </a:bodyPr>
          <a:lstStyle/>
          <a:p>
            <a:r>
              <a:rPr kumimoji="1" lang="zh-CN" altLang="en-US" sz="5400" dirty="0">
                <a:solidFill>
                  <a:srgbClr val="C00000"/>
                </a:solidFill>
                <a:latin typeface="微软雅黑" panose="020B0503020204020204" pitchFamily="34" charset="-122"/>
                <a:ea typeface="微软雅黑" panose="020B0503020204020204" pitchFamily="34" charset="-122"/>
              </a:rPr>
              <a:t>层次采样</a:t>
            </a:r>
          </a:p>
        </p:txBody>
      </p:sp>
    </p:spTree>
    <p:extLst>
      <p:ext uri="{BB962C8B-B14F-4D97-AF65-F5344CB8AC3E}">
        <p14:creationId xmlns:p14="http://schemas.microsoft.com/office/powerpoint/2010/main" val="3666290985"/>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层次采样</a:t>
            </a:r>
          </a:p>
        </p:txBody>
      </p:sp>
      <p:pic>
        <p:nvPicPr>
          <p:cNvPr id="3" name="图片 2">
            <a:extLst>
              <a:ext uri="{FF2B5EF4-FFF2-40B4-BE49-F238E27FC236}">
                <a16:creationId xmlns:a16="http://schemas.microsoft.com/office/drawing/2014/main" id="{DE94E727-C6E1-4289-B124-6EF994C697A9}"/>
              </a:ext>
            </a:extLst>
          </p:cNvPr>
          <p:cNvPicPr>
            <a:picLocks noChangeAspect="1"/>
          </p:cNvPicPr>
          <p:nvPr/>
        </p:nvPicPr>
        <p:blipFill>
          <a:blip r:embed="rId2"/>
          <a:stretch>
            <a:fillRect/>
          </a:stretch>
        </p:blipFill>
        <p:spPr>
          <a:xfrm>
            <a:off x="1451579" y="2257657"/>
            <a:ext cx="9609524" cy="3714286"/>
          </a:xfrm>
          <a:prstGeom prst="rect">
            <a:avLst/>
          </a:prstGeom>
        </p:spPr>
      </p:pic>
    </p:spTree>
    <p:extLst>
      <p:ext uri="{BB962C8B-B14F-4D97-AF65-F5344CB8AC3E}">
        <p14:creationId xmlns:p14="http://schemas.microsoft.com/office/powerpoint/2010/main" val="3740877819"/>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层次采样</a:t>
            </a:r>
          </a:p>
        </p:txBody>
      </p:sp>
      <p:pic>
        <p:nvPicPr>
          <p:cNvPr id="4" name="图片 3">
            <a:extLst>
              <a:ext uri="{FF2B5EF4-FFF2-40B4-BE49-F238E27FC236}">
                <a16:creationId xmlns:a16="http://schemas.microsoft.com/office/drawing/2014/main" id="{77A4AA12-D1A6-4AE6-86C2-FEB1A8B5B06C}"/>
              </a:ext>
            </a:extLst>
          </p:cNvPr>
          <p:cNvPicPr>
            <a:picLocks noChangeAspect="1"/>
          </p:cNvPicPr>
          <p:nvPr/>
        </p:nvPicPr>
        <p:blipFill>
          <a:blip r:embed="rId2"/>
          <a:stretch>
            <a:fillRect/>
          </a:stretch>
        </p:blipFill>
        <p:spPr>
          <a:xfrm>
            <a:off x="1338857" y="2233799"/>
            <a:ext cx="9514286" cy="2980952"/>
          </a:xfrm>
          <a:prstGeom prst="rect">
            <a:avLst/>
          </a:prstGeom>
        </p:spPr>
      </p:pic>
    </p:spTree>
    <p:extLst>
      <p:ext uri="{BB962C8B-B14F-4D97-AF65-F5344CB8AC3E}">
        <p14:creationId xmlns:p14="http://schemas.microsoft.com/office/powerpoint/2010/main" val="173727536"/>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层次采样</a:t>
            </a:r>
          </a:p>
        </p:txBody>
      </p:sp>
      <p:sp>
        <p:nvSpPr>
          <p:cNvPr id="11" name="椭圆 10">
            <a:extLst>
              <a:ext uri="{FF2B5EF4-FFF2-40B4-BE49-F238E27FC236}">
                <a16:creationId xmlns:a16="http://schemas.microsoft.com/office/drawing/2014/main" id="{523F9636-F435-468F-9EA0-E6239445414D}"/>
              </a:ext>
            </a:extLst>
          </p:cNvPr>
          <p:cNvSpPr/>
          <p:nvPr/>
        </p:nvSpPr>
        <p:spPr>
          <a:xfrm>
            <a:off x="7802776" y="2303059"/>
            <a:ext cx="1543050" cy="1488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24735489-0641-47E3-8815-0001EA968D0F}"/>
              </a:ext>
            </a:extLst>
          </p:cNvPr>
          <p:cNvCxnSpPr/>
          <p:nvPr/>
        </p:nvCxnSpPr>
        <p:spPr>
          <a:xfrm>
            <a:off x="5791098" y="3082479"/>
            <a:ext cx="5566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21">
            <a:extLst>
              <a:ext uri="{FF2B5EF4-FFF2-40B4-BE49-F238E27FC236}">
                <a16:creationId xmlns:a16="http://schemas.microsoft.com/office/drawing/2014/main" id="{4DA98060-8D4D-4EDA-BEF2-C424E7AB7B0B}"/>
              </a:ext>
            </a:extLst>
          </p:cNvPr>
          <p:cNvSpPr/>
          <p:nvPr/>
        </p:nvSpPr>
        <p:spPr>
          <a:xfrm>
            <a:off x="6581038"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Oval 22">
            <a:extLst>
              <a:ext uri="{FF2B5EF4-FFF2-40B4-BE49-F238E27FC236}">
                <a16:creationId xmlns:a16="http://schemas.microsoft.com/office/drawing/2014/main" id="{57114A20-9EF1-463E-AD18-61EA8F7D12DE}"/>
              </a:ext>
            </a:extLst>
          </p:cNvPr>
          <p:cNvSpPr/>
          <p:nvPr/>
        </p:nvSpPr>
        <p:spPr>
          <a:xfrm>
            <a:off x="7370978"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Oval 23">
            <a:extLst>
              <a:ext uri="{FF2B5EF4-FFF2-40B4-BE49-F238E27FC236}">
                <a16:creationId xmlns:a16="http://schemas.microsoft.com/office/drawing/2014/main" id="{BED42A1B-1CD5-4577-BACA-71BFB7CEA30C}"/>
              </a:ext>
            </a:extLst>
          </p:cNvPr>
          <p:cNvSpPr/>
          <p:nvPr/>
        </p:nvSpPr>
        <p:spPr>
          <a:xfrm>
            <a:off x="8103768"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Oval 24">
            <a:extLst>
              <a:ext uri="{FF2B5EF4-FFF2-40B4-BE49-F238E27FC236}">
                <a16:creationId xmlns:a16="http://schemas.microsoft.com/office/drawing/2014/main" id="{34F6ADDE-C96E-4B86-AB4A-92E29D8A8269}"/>
              </a:ext>
            </a:extLst>
          </p:cNvPr>
          <p:cNvSpPr/>
          <p:nvPr/>
        </p:nvSpPr>
        <p:spPr>
          <a:xfrm>
            <a:off x="8728605"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Oval 21">
            <a:extLst>
              <a:ext uri="{FF2B5EF4-FFF2-40B4-BE49-F238E27FC236}">
                <a16:creationId xmlns:a16="http://schemas.microsoft.com/office/drawing/2014/main" id="{78B585BB-6642-4FE3-A6C9-542F633BBF5D}"/>
              </a:ext>
            </a:extLst>
          </p:cNvPr>
          <p:cNvSpPr/>
          <p:nvPr/>
        </p:nvSpPr>
        <p:spPr>
          <a:xfrm>
            <a:off x="9436001"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Oval 22">
            <a:extLst>
              <a:ext uri="{FF2B5EF4-FFF2-40B4-BE49-F238E27FC236}">
                <a16:creationId xmlns:a16="http://schemas.microsoft.com/office/drawing/2014/main" id="{5FDC836B-1100-41C7-B1C7-6985B2CB6B30}"/>
              </a:ext>
            </a:extLst>
          </p:cNvPr>
          <p:cNvSpPr/>
          <p:nvPr/>
        </p:nvSpPr>
        <p:spPr>
          <a:xfrm>
            <a:off x="10225941"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Oval 23">
            <a:extLst>
              <a:ext uri="{FF2B5EF4-FFF2-40B4-BE49-F238E27FC236}">
                <a16:creationId xmlns:a16="http://schemas.microsoft.com/office/drawing/2014/main" id="{E107BFB5-DC1B-4D4D-9641-56BDC10C88FB}"/>
              </a:ext>
            </a:extLst>
          </p:cNvPr>
          <p:cNvSpPr/>
          <p:nvPr/>
        </p:nvSpPr>
        <p:spPr>
          <a:xfrm>
            <a:off x="10958731" y="3025329"/>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3E776B1D-C249-4A67-B933-A787F0C2E882}"/>
              </a:ext>
            </a:extLst>
          </p:cNvPr>
          <p:cNvSpPr txBox="1"/>
          <p:nvPr/>
        </p:nvSpPr>
        <p:spPr>
          <a:xfrm>
            <a:off x="3636290" y="2897813"/>
            <a:ext cx="1119217" cy="369332"/>
          </a:xfrm>
          <a:prstGeom prst="rect">
            <a:avLst/>
          </a:prstGeom>
          <a:noFill/>
        </p:spPr>
        <p:txBody>
          <a:bodyPr wrap="none" rtlCol="0">
            <a:spAutoFit/>
          </a:bodyPr>
          <a:lstStyle/>
          <a:p>
            <a:pPr algn="ctr"/>
            <a:r>
              <a:rPr lang="zh-CN" altLang="en-US" b="1" dirty="0"/>
              <a:t>均匀采样</a:t>
            </a:r>
          </a:p>
        </p:txBody>
      </p:sp>
      <p:sp>
        <p:nvSpPr>
          <p:cNvPr id="23" name="文本框 22">
            <a:extLst>
              <a:ext uri="{FF2B5EF4-FFF2-40B4-BE49-F238E27FC236}">
                <a16:creationId xmlns:a16="http://schemas.microsoft.com/office/drawing/2014/main" id="{BA84C2D9-34DD-4B25-990D-D249661EF9EF}"/>
              </a:ext>
            </a:extLst>
          </p:cNvPr>
          <p:cNvSpPr txBox="1"/>
          <p:nvPr/>
        </p:nvSpPr>
        <p:spPr>
          <a:xfrm>
            <a:off x="3647511" y="4076967"/>
            <a:ext cx="1107996" cy="369332"/>
          </a:xfrm>
          <a:prstGeom prst="rect">
            <a:avLst/>
          </a:prstGeom>
          <a:noFill/>
        </p:spPr>
        <p:txBody>
          <a:bodyPr wrap="none" rtlCol="0">
            <a:spAutoFit/>
          </a:bodyPr>
          <a:lstStyle/>
          <a:p>
            <a:r>
              <a:rPr lang="zh-CN" altLang="en-US" b="1" dirty="0"/>
              <a:t>计算权重</a:t>
            </a:r>
          </a:p>
        </p:txBody>
      </p:sp>
      <p:sp>
        <p:nvSpPr>
          <p:cNvPr id="24" name="文本框 23">
            <a:extLst>
              <a:ext uri="{FF2B5EF4-FFF2-40B4-BE49-F238E27FC236}">
                <a16:creationId xmlns:a16="http://schemas.microsoft.com/office/drawing/2014/main" id="{78A649FB-CF59-4CD1-93D3-549C6E4C55C8}"/>
              </a:ext>
            </a:extLst>
          </p:cNvPr>
          <p:cNvSpPr txBox="1"/>
          <p:nvPr/>
        </p:nvSpPr>
        <p:spPr>
          <a:xfrm>
            <a:off x="2789089" y="5461345"/>
            <a:ext cx="2735044" cy="369332"/>
          </a:xfrm>
          <a:prstGeom prst="rect">
            <a:avLst/>
          </a:prstGeom>
          <a:noFill/>
        </p:spPr>
        <p:txBody>
          <a:bodyPr wrap="none" rtlCol="0">
            <a:spAutoFit/>
          </a:bodyPr>
          <a:lstStyle/>
          <a:p>
            <a:pPr algn="ctr"/>
            <a:r>
              <a:rPr lang="zh-CN" altLang="en-US" b="1" dirty="0"/>
              <a:t>根据权重进行细粒度采样</a:t>
            </a:r>
          </a:p>
        </p:txBody>
      </p:sp>
      <p:sp>
        <p:nvSpPr>
          <p:cNvPr id="25" name="任意多边形: 形状 24">
            <a:extLst>
              <a:ext uri="{FF2B5EF4-FFF2-40B4-BE49-F238E27FC236}">
                <a16:creationId xmlns:a16="http://schemas.microsoft.com/office/drawing/2014/main" id="{CF7F81D3-9972-47E2-BDFD-C6DD21301B06}"/>
              </a:ext>
            </a:extLst>
          </p:cNvPr>
          <p:cNvSpPr/>
          <p:nvPr/>
        </p:nvSpPr>
        <p:spPr>
          <a:xfrm>
            <a:off x="5977156" y="3878689"/>
            <a:ext cx="5057775" cy="765888"/>
          </a:xfrm>
          <a:custGeom>
            <a:avLst/>
            <a:gdLst>
              <a:gd name="connsiteX0" fmla="*/ 0 w 5057775"/>
              <a:gd name="connsiteY0" fmla="*/ 632455 h 853362"/>
              <a:gd name="connsiteX1" fmla="*/ 1257300 w 5057775"/>
              <a:gd name="connsiteY1" fmla="*/ 565780 h 853362"/>
              <a:gd name="connsiteX2" fmla="*/ 1704975 w 5057775"/>
              <a:gd name="connsiteY2" fmla="*/ 165730 h 853362"/>
              <a:gd name="connsiteX3" fmla="*/ 1971675 w 5057775"/>
              <a:gd name="connsiteY3" fmla="*/ 13330 h 853362"/>
              <a:gd name="connsiteX4" fmla="*/ 2362200 w 5057775"/>
              <a:gd name="connsiteY4" fmla="*/ 480055 h 853362"/>
              <a:gd name="connsiteX5" fmla="*/ 2981325 w 5057775"/>
              <a:gd name="connsiteY5" fmla="*/ 765805 h 853362"/>
              <a:gd name="connsiteX6" fmla="*/ 4143375 w 5057775"/>
              <a:gd name="connsiteY6" fmla="*/ 832480 h 853362"/>
              <a:gd name="connsiteX7" fmla="*/ 4638675 w 5057775"/>
              <a:gd name="connsiteY7" fmla="*/ 851530 h 853362"/>
              <a:gd name="connsiteX8" fmla="*/ 5057775 w 5057775"/>
              <a:gd name="connsiteY8" fmla="*/ 851530 h 85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7775" h="853362">
                <a:moveTo>
                  <a:pt x="0" y="632455"/>
                </a:moveTo>
                <a:cubicBezTo>
                  <a:pt x="486569" y="638011"/>
                  <a:pt x="973138" y="643567"/>
                  <a:pt x="1257300" y="565780"/>
                </a:cubicBezTo>
                <a:cubicBezTo>
                  <a:pt x="1541462" y="487993"/>
                  <a:pt x="1585913" y="257805"/>
                  <a:pt x="1704975" y="165730"/>
                </a:cubicBezTo>
                <a:cubicBezTo>
                  <a:pt x="1824037" y="73655"/>
                  <a:pt x="1862138" y="-39058"/>
                  <a:pt x="1971675" y="13330"/>
                </a:cubicBezTo>
                <a:cubicBezTo>
                  <a:pt x="2081213" y="65717"/>
                  <a:pt x="2193925" y="354643"/>
                  <a:pt x="2362200" y="480055"/>
                </a:cubicBezTo>
                <a:cubicBezTo>
                  <a:pt x="2530475" y="605467"/>
                  <a:pt x="2684463" y="707068"/>
                  <a:pt x="2981325" y="765805"/>
                </a:cubicBezTo>
                <a:cubicBezTo>
                  <a:pt x="3278187" y="824542"/>
                  <a:pt x="3867150" y="818193"/>
                  <a:pt x="4143375" y="832480"/>
                </a:cubicBezTo>
                <a:cubicBezTo>
                  <a:pt x="4419600" y="846767"/>
                  <a:pt x="4486275" y="848355"/>
                  <a:pt x="4638675" y="851530"/>
                </a:cubicBezTo>
                <a:cubicBezTo>
                  <a:pt x="4791075" y="854705"/>
                  <a:pt x="4924425" y="853117"/>
                  <a:pt x="5057775" y="851530"/>
                </a:cubicBezTo>
              </a:path>
            </a:pathLst>
          </a:custGeom>
          <a:ln>
            <a:solidFill>
              <a:schemeClr val="accent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725F6985-60EF-4CCD-A52C-4212F40FA49C}"/>
              </a:ext>
            </a:extLst>
          </p:cNvPr>
          <p:cNvCxnSpPr/>
          <p:nvPr/>
        </p:nvCxnSpPr>
        <p:spPr>
          <a:xfrm flipV="1">
            <a:off x="5975880" y="3682554"/>
            <a:ext cx="0" cy="1085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E2811A63-2D01-4250-AE62-6ABC405DD775}"/>
              </a:ext>
            </a:extLst>
          </p:cNvPr>
          <p:cNvCxnSpPr>
            <a:cxnSpLocks/>
          </p:cNvCxnSpPr>
          <p:nvPr/>
        </p:nvCxnSpPr>
        <p:spPr>
          <a:xfrm>
            <a:off x="5977156" y="4682679"/>
            <a:ext cx="5566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a:extLst>
              <a:ext uri="{FF2B5EF4-FFF2-40B4-BE49-F238E27FC236}">
                <a16:creationId xmlns:a16="http://schemas.microsoft.com/office/drawing/2014/main" id="{59A1731A-BCC7-4603-99EF-9ADA993B841E}"/>
              </a:ext>
            </a:extLst>
          </p:cNvPr>
          <p:cNvSpPr/>
          <p:nvPr/>
        </p:nvSpPr>
        <p:spPr>
          <a:xfrm>
            <a:off x="7812301" y="4866591"/>
            <a:ext cx="1543050" cy="1488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B06F05D2-AF7F-4806-83E9-D519457B8F54}"/>
              </a:ext>
            </a:extLst>
          </p:cNvPr>
          <p:cNvCxnSpPr/>
          <p:nvPr/>
        </p:nvCxnSpPr>
        <p:spPr>
          <a:xfrm>
            <a:off x="5800623" y="5646011"/>
            <a:ext cx="5566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Oval 21">
            <a:extLst>
              <a:ext uri="{FF2B5EF4-FFF2-40B4-BE49-F238E27FC236}">
                <a16:creationId xmlns:a16="http://schemas.microsoft.com/office/drawing/2014/main" id="{B19CFEEC-6B07-45B7-B743-CE84AAA03B7D}"/>
              </a:ext>
            </a:extLst>
          </p:cNvPr>
          <p:cNvSpPr/>
          <p:nvPr/>
        </p:nvSpPr>
        <p:spPr>
          <a:xfrm>
            <a:off x="6990613" y="5588861"/>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Oval 22">
            <a:extLst>
              <a:ext uri="{FF2B5EF4-FFF2-40B4-BE49-F238E27FC236}">
                <a16:creationId xmlns:a16="http://schemas.microsoft.com/office/drawing/2014/main" id="{76801741-A9FF-468A-9C02-AFE32AB34C42}"/>
              </a:ext>
            </a:extLst>
          </p:cNvPr>
          <p:cNvSpPr/>
          <p:nvPr/>
        </p:nvSpPr>
        <p:spPr>
          <a:xfrm>
            <a:off x="7704353" y="5588861"/>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Oval 23">
            <a:extLst>
              <a:ext uri="{FF2B5EF4-FFF2-40B4-BE49-F238E27FC236}">
                <a16:creationId xmlns:a16="http://schemas.microsoft.com/office/drawing/2014/main" id="{2EF81EBC-0D6C-42EA-802D-B7D1FB3A2F35}"/>
              </a:ext>
            </a:extLst>
          </p:cNvPr>
          <p:cNvSpPr/>
          <p:nvPr/>
        </p:nvSpPr>
        <p:spPr>
          <a:xfrm>
            <a:off x="7846593" y="5584098"/>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3" name="Oval 24">
            <a:extLst>
              <a:ext uri="{FF2B5EF4-FFF2-40B4-BE49-F238E27FC236}">
                <a16:creationId xmlns:a16="http://schemas.microsoft.com/office/drawing/2014/main" id="{48CEE9C4-19B5-4861-8A31-24C80046A0BF}"/>
              </a:ext>
            </a:extLst>
          </p:cNvPr>
          <p:cNvSpPr/>
          <p:nvPr/>
        </p:nvSpPr>
        <p:spPr>
          <a:xfrm>
            <a:off x="7385580" y="5588861"/>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Oval 21">
            <a:extLst>
              <a:ext uri="{FF2B5EF4-FFF2-40B4-BE49-F238E27FC236}">
                <a16:creationId xmlns:a16="http://schemas.microsoft.com/office/drawing/2014/main" id="{D2318BF9-BA87-4D33-8DCF-57E8E95BCBA2}"/>
              </a:ext>
            </a:extLst>
          </p:cNvPr>
          <p:cNvSpPr/>
          <p:nvPr/>
        </p:nvSpPr>
        <p:spPr>
          <a:xfrm>
            <a:off x="8026301" y="5584098"/>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Oval 22">
            <a:extLst>
              <a:ext uri="{FF2B5EF4-FFF2-40B4-BE49-F238E27FC236}">
                <a16:creationId xmlns:a16="http://schemas.microsoft.com/office/drawing/2014/main" id="{18ACBBF1-E6B6-4448-81F4-86C165DF0D00}"/>
              </a:ext>
            </a:extLst>
          </p:cNvPr>
          <p:cNvSpPr/>
          <p:nvPr/>
        </p:nvSpPr>
        <p:spPr>
          <a:xfrm>
            <a:off x="8339032" y="5583718"/>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6" name="Oval 23">
            <a:extLst>
              <a:ext uri="{FF2B5EF4-FFF2-40B4-BE49-F238E27FC236}">
                <a16:creationId xmlns:a16="http://schemas.microsoft.com/office/drawing/2014/main" id="{79C599B5-0A83-4516-A818-75F92B831155}"/>
              </a:ext>
            </a:extLst>
          </p:cNvPr>
          <p:cNvSpPr/>
          <p:nvPr/>
        </p:nvSpPr>
        <p:spPr>
          <a:xfrm>
            <a:off x="8493658" y="5582415"/>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BE2B738A-BB28-4A85-8B08-01141099FE3C}"/>
              </a:ext>
            </a:extLst>
          </p:cNvPr>
          <p:cNvSpPr/>
          <p:nvPr/>
        </p:nvSpPr>
        <p:spPr>
          <a:xfrm>
            <a:off x="609421" y="2629515"/>
            <a:ext cx="1747892" cy="8358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a:t>Coarse</a:t>
            </a:r>
          </a:p>
          <a:p>
            <a:pPr algn="ctr"/>
            <a:r>
              <a:rPr lang="en-US" altLang="zh-CN" sz="2400" b="1" dirty="0"/>
              <a:t>Network</a:t>
            </a:r>
            <a:endParaRPr lang="zh-CN" altLang="en-US" sz="2400" b="1" dirty="0"/>
          </a:p>
        </p:txBody>
      </p:sp>
      <p:sp>
        <p:nvSpPr>
          <p:cNvPr id="38" name="矩形 37">
            <a:extLst>
              <a:ext uri="{FF2B5EF4-FFF2-40B4-BE49-F238E27FC236}">
                <a16:creationId xmlns:a16="http://schemas.microsoft.com/office/drawing/2014/main" id="{814AB57F-ED44-4AC4-A85C-2920DA8ABCB5}"/>
              </a:ext>
            </a:extLst>
          </p:cNvPr>
          <p:cNvSpPr/>
          <p:nvPr/>
        </p:nvSpPr>
        <p:spPr>
          <a:xfrm>
            <a:off x="655110" y="5193047"/>
            <a:ext cx="1747892" cy="8358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b="1" dirty="0"/>
              <a:t>Fine</a:t>
            </a:r>
          </a:p>
          <a:p>
            <a:pPr algn="ctr"/>
            <a:r>
              <a:rPr lang="en-US" altLang="zh-CN" sz="2400" b="1" dirty="0"/>
              <a:t>Network</a:t>
            </a:r>
            <a:endParaRPr lang="zh-CN" altLang="en-US" sz="2400" b="1" dirty="0"/>
          </a:p>
        </p:txBody>
      </p:sp>
      <p:sp>
        <p:nvSpPr>
          <p:cNvPr id="39" name="Oval 21">
            <a:extLst>
              <a:ext uri="{FF2B5EF4-FFF2-40B4-BE49-F238E27FC236}">
                <a16:creationId xmlns:a16="http://schemas.microsoft.com/office/drawing/2014/main" id="{BA2841D6-D167-466A-9DCD-6E724E9045D8}"/>
              </a:ext>
            </a:extLst>
          </p:cNvPr>
          <p:cNvSpPr/>
          <p:nvPr/>
        </p:nvSpPr>
        <p:spPr>
          <a:xfrm>
            <a:off x="6619138" y="5582794"/>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Oval 22">
            <a:extLst>
              <a:ext uri="{FF2B5EF4-FFF2-40B4-BE49-F238E27FC236}">
                <a16:creationId xmlns:a16="http://schemas.microsoft.com/office/drawing/2014/main" id="{C329293A-326F-4974-8BDF-319A9BC86521}"/>
              </a:ext>
            </a:extLst>
          </p:cNvPr>
          <p:cNvSpPr/>
          <p:nvPr/>
        </p:nvSpPr>
        <p:spPr>
          <a:xfrm>
            <a:off x="7566562" y="5582796"/>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 name="Oval 23">
            <a:extLst>
              <a:ext uri="{FF2B5EF4-FFF2-40B4-BE49-F238E27FC236}">
                <a16:creationId xmlns:a16="http://schemas.microsoft.com/office/drawing/2014/main" id="{FE5C7F75-E0A4-48D7-B0AD-65A4B4F90304}"/>
              </a:ext>
            </a:extLst>
          </p:cNvPr>
          <p:cNvSpPr/>
          <p:nvPr/>
        </p:nvSpPr>
        <p:spPr>
          <a:xfrm>
            <a:off x="8145051" y="5582415"/>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2" name="Oval 24">
            <a:extLst>
              <a:ext uri="{FF2B5EF4-FFF2-40B4-BE49-F238E27FC236}">
                <a16:creationId xmlns:a16="http://schemas.microsoft.com/office/drawing/2014/main" id="{858D118A-2B14-4A7F-A354-FACF500381A7}"/>
              </a:ext>
            </a:extLst>
          </p:cNvPr>
          <p:cNvSpPr/>
          <p:nvPr/>
        </p:nvSpPr>
        <p:spPr>
          <a:xfrm>
            <a:off x="8782581" y="5582415"/>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 name="Oval 21">
            <a:extLst>
              <a:ext uri="{FF2B5EF4-FFF2-40B4-BE49-F238E27FC236}">
                <a16:creationId xmlns:a16="http://schemas.microsoft.com/office/drawing/2014/main" id="{576BB01F-E754-464D-93EA-3BD871C789B8}"/>
              </a:ext>
            </a:extLst>
          </p:cNvPr>
          <p:cNvSpPr/>
          <p:nvPr/>
        </p:nvSpPr>
        <p:spPr>
          <a:xfrm>
            <a:off x="9474101" y="5582794"/>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4" name="Oval 22">
            <a:extLst>
              <a:ext uri="{FF2B5EF4-FFF2-40B4-BE49-F238E27FC236}">
                <a16:creationId xmlns:a16="http://schemas.microsoft.com/office/drawing/2014/main" id="{8083C03A-7B84-4757-AAF0-6F43FA783C7E}"/>
              </a:ext>
            </a:extLst>
          </p:cNvPr>
          <p:cNvSpPr/>
          <p:nvPr/>
        </p:nvSpPr>
        <p:spPr>
          <a:xfrm>
            <a:off x="10264041" y="5587557"/>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5" name="Oval 23">
            <a:extLst>
              <a:ext uri="{FF2B5EF4-FFF2-40B4-BE49-F238E27FC236}">
                <a16:creationId xmlns:a16="http://schemas.microsoft.com/office/drawing/2014/main" id="{01E8F220-AB76-432C-A72E-721ADB77900B}"/>
              </a:ext>
            </a:extLst>
          </p:cNvPr>
          <p:cNvSpPr/>
          <p:nvPr/>
        </p:nvSpPr>
        <p:spPr>
          <a:xfrm>
            <a:off x="10996831" y="5587557"/>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9197771"/>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C2DE-654A-1A43-B2DF-B86806ABE55C}"/>
              </a:ext>
            </a:extLst>
          </p:cNvPr>
          <p:cNvSpPr>
            <a:spLocks noGrp="1"/>
          </p:cNvSpPr>
          <p:nvPr>
            <p:ph type="ctrTitle"/>
          </p:nvPr>
        </p:nvSpPr>
        <p:spPr/>
        <p:txBody>
          <a:bodyPr>
            <a:normAutofit/>
          </a:bodyPr>
          <a:lstStyle/>
          <a:p>
            <a:r>
              <a:rPr kumimoji="1" lang="zh-CN" altLang="en-US" sz="5400" dirty="0">
                <a:solidFill>
                  <a:srgbClr val="C00000"/>
                </a:solidFill>
                <a:latin typeface="微软雅黑" panose="020B0503020204020204" pitchFamily="34" charset="-122"/>
                <a:ea typeface="微软雅黑" panose="020B0503020204020204" pitchFamily="34" charset="-122"/>
              </a:rPr>
              <a:t>轮廓优化</a:t>
            </a:r>
          </a:p>
        </p:txBody>
      </p:sp>
    </p:spTree>
    <p:extLst>
      <p:ext uri="{BB962C8B-B14F-4D97-AF65-F5344CB8AC3E}">
        <p14:creationId xmlns:p14="http://schemas.microsoft.com/office/powerpoint/2010/main" val="243603281"/>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8CC7110A-56FD-4B3E-B5EE-8BA40848B162}"/>
              </a:ext>
            </a:extLst>
          </p:cNvPr>
          <p:cNvSpPr>
            <a:spLocks noGrp="1"/>
          </p:cNvSpPr>
          <p:nvPr>
            <p:ph idx="1"/>
          </p:nvPr>
        </p:nvSpPr>
        <p:spPr>
          <a:xfrm>
            <a:off x="1451579" y="2015732"/>
            <a:ext cx="9603275" cy="4537468"/>
          </a:xfrm>
        </p:spPr>
        <p:txBody>
          <a:bodyPr>
            <a:normAutofit fontScale="92500" lnSpcReduction="10000"/>
          </a:bodyPr>
          <a:lstStyle/>
          <a:p>
            <a:r>
              <a:rPr kumimoji="1" lang="zh-CN" altLang="en-US" sz="2800" dirty="0">
                <a:latin typeface="微软雅黑" panose="020B0503020204020204" pitchFamily="34" charset="-122"/>
                <a:ea typeface="微软雅黑" panose="020B0503020204020204" pitchFamily="34" charset="-122"/>
              </a:rPr>
              <a:t>二维轮廓优化，采样射线只需要在轮廓内部和周边即可，减少总的射线发射数和采样量，加快训练速度</a:t>
            </a:r>
            <a:endParaRPr kumimoji="1" lang="en-US" altLang="zh-CN" sz="2800" dirty="0">
              <a:latin typeface="微软雅黑" panose="020B0503020204020204" pitchFamily="34" charset="-122"/>
              <a:ea typeface="微软雅黑" panose="020B0503020204020204" pitchFamily="34" charset="-122"/>
            </a:endParaRPr>
          </a:p>
          <a:p>
            <a:endParaRPr kumimoji="1" lang="en-US" altLang="zh-CN" sz="2800" dirty="0">
              <a:latin typeface="微软雅黑" panose="020B0503020204020204" pitchFamily="34" charset="-122"/>
              <a:ea typeface="微软雅黑" panose="020B0503020204020204" pitchFamily="34" charset="-122"/>
            </a:endParaRPr>
          </a:p>
          <a:p>
            <a:endParaRPr kumimoji="1" lang="en-US" altLang="zh-CN" sz="2800" dirty="0">
              <a:latin typeface="微软雅黑" panose="020B0503020204020204" pitchFamily="34" charset="-122"/>
              <a:ea typeface="微软雅黑" panose="020B0503020204020204" pitchFamily="34" charset="-122"/>
            </a:endParaRPr>
          </a:p>
          <a:p>
            <a:endParaRPr kumimoji="1" lang="en-US" altLang="zh-CN" sz="2800" dirty="0">
              <a:latin typeface="微软雅黑" panose="020B0503020204020204" pitchFamily="34" charset="-122"/>
              <a:ea typeface="微软雅黑" panose="020B0503020204020204" pitchFamily="34" charset="-122"/>
            </a:endParaRPr>
          </a:p>
          <a:p>
            <a:r>
              <a:rPr kumimoji="1" lang="zh-CN" altLang="en-US" sz="2800" dirty="0">
                <a:latin typeface="微软雅黑" panose="020B0503020204020204" pitchFamily="34" charset="-122"/>
                <a:ea typeface="微软雅黑" panose="020B0503020204020204" pitchFamily="34" charset="-122"/>
              </a:rPr>
              <a:t>基于</a:t>
            </a:r>
            <a:r>
              <a:rPr kumimoji="1" lang="en-US" altLang="zh-CN" sz="2800" dirty="0" err="1">
                <a:latin typeface="微软雅黑" panose="020B0503020204020204" pitchFamily="34" charset="-122"/>
                <a:ea typeface="微软雅黑" panose="020B0503020204020204" pitchFamily="34" charset="-122"/>
              </a:rPr>
              <a:t>VisualHull</a:t>
            </a:r>
            <a:r>
              <a:rPr kumimoji="1" lang="zh-CN" altLang="en-US" sz="2800" dirty="0">
                <a:latin typeface="微软雅黑" panose="020B0503020204020204" pitchFamily="34" charset="-122"/>
                <a:ea typeface="微软雅黑" panose="020B0503020204020204" pitchFamily="34" charset="-122"/>
              </a:rPr>
              <a:t>的三维轮廓优化</a:t>
            </a:r>
            <a:endParaRPr kumimoji="1" lang="en-US" altLang="zh-CN" sz="2800" dirty="0">
              <a:latin typeface="微软雅黑" panose="020B0503020204020204" pitchFamily="34" charset="-122"/>
              <a:ea typeface="微软雅黑" panose="020B0503020204020204" pitchFamily="34" charset="-122"/>
            </a:endParaRPr>
          </a:p>
          <a:p>
            <a:pPr marL="0" indent="0">
              <a:buNone/>
            </a:pPr>
            <a:r>
              <a:rPr kumimoji="1" lang="zh-CN" altLang="en-US" sz="2800" dirty="0">
                <a:latin typeface="微软雅黑" panose="020B0503020204020204" pitchFamily="34" charset="-122"/>
                <a:ea typeface="微软雅黑" panose="020B0503020204020204" pitchFamily="34" charset="-122"/>
              </a:rPr>
              <a:t>采样射线只需要在三维轮廓附近和内部即可</a:t>
            </a:r>
            <a:endParaRPr kumimoji="1" lang="en-US" altLang="zh-CN" sz="2800" dirty="0">
              <a:latin typeface="微软雅黑" panose="020B0503020204020204" pitchFamily="34" charset="-122"/>
              <a:ea typeface="微软雅黑" panose="020B0503020204020204" pitchFamily="34" charset="-122"/>
            </a:endParaRPr>
          </a:p>
          <a:p>
            <a:pPr marL="0" indent="0">
              <a:buNone/>
            </a:pPr>
            <a:r>
              <a:rPr kumimoji="1" lang="zh-CN" altLang="en-US" sz="2800" dirty="0">
                <a:latin typeface="微软雅黑" panose="020B0503020204020204" pitchFamily="34" charset="-122"/>
                <a:ea typeface="微软雅黑" panose="020B0503020204020204" pitchFamily="34" charset="-122"/>
              </a:rPr>
              <a:t>（可同时加快训练与测试速度）</a:t>
            </a:r>
          </a:p>
        </p:txBody>
      </p:sp>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轮廓优化</a:t>
            </a:r>
          </a:p>
        </p:txBody>
      </p:sp>
      <p:pic>
        <p:nvPicPr>
          <p:cNvPr id="5" name="图片 4">
            <a:extLst>
              <a:ext uri="{FF2B5EF4-FFF2-40B4-BE49-F238E27FC236}">
                <a16:creationId xmlns:a16="http://schemas.microsoft.com/office/drawing/2014/main" id="{732B0F28-85B9-4AE4-BA9D-E3E557FC668B}"/>
              </a:ext>
            </a:extLst>
          </p:cNvPr>
          <p:cNvPicPr>
            <a:picLocks noChangeAspect="1"/>
          </p:cNvPicPr>
          <p:nvPr/>
        </p:nvPicPr>
        <p:blipFill>
          <a:blip r:embed="rId2"/>
          <a:stretch>
            <a:fillRect/>
          </a:stretch>
        </p:blipFill>
        <p:spPr>
          <a:xfrm>
            <a:off x="1723866" y="2953730"/>
            <a:ext cx="3600400" cy="1731589"/>
          </a:xfrm>
          <a:prstGeom prst="rect">
            <a:avLst/>
          </a:prstGeom>
        </p:spPr>
      </p:pic>
      <p:pic>
        <p:nvPicPr>
          <p:cNvPr id="6" name="图片 5">
            <a:extLst>
              <a:ext uri="{FF2B5EF4-FFF2-40B4-BE49-F238E27FC236}">
                <a16:creationId xmlns:a16="http://schemas.microsoft.com/office/drawing/2014/main" id="{F5B49864-7B68-43DB-8F12-5D6DF2BFEAFF}"/>
              </a:ext>
            </a:extLst>
          </p:cNvPr>
          <p:cNvPicPr>
            <a:picLocks noChangeAspect="1"/>
          </p:cNvPicPr>
          <p:nvPr/>
        </p:nvPicPr>
        <p:blipFill>
          <a:blip r:embed="rId3"/>
          <a:stretch>
            <a:fillRect/>
          </a:stretch>
        </p:blipFill>
        <p:spPr>
          <a:xfrm>
            <a:off x="8280935" y="3375399"/>
            <a:ext cx="2091949" cy="3339779"/>
          </a:xfrm>
          <a:prstGeom prst="rect">
            <a:avLst/>
          </a:prstGeom>
        </p:spPr>
      </p:pic>
    </p:spTree>
    <p:extLst>
      <p:ext uri="{BB962C8B-B14F-4D97-AF65-F5344CB8AC3E}">
        <p14:creationId xmlns:p14="http://schemas.microsoft.com/office/powerpoint/2010/main" val="113139464"/>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轮廓优化</a:t>
            </a:r>
          </a:p>
        </p:txBody>
      </p:sp>
      <p:pic>
        <p:nvPicPr>
          <p:cNvPr id="4" name="图片 3">
            <a:extLst>
              <a:ext uri="{FF2B5EF4-FFF2-40B4-BE49-F238E27FC236}">
                <a16:creationId xmlns:a16="http://schemas.microsoft.com/office/drawing/2014/main" id="{F9F8B63D-B7C7-425A-A7D7-18C4F1BA65CD}"/>
              </a:ext>
            </a:extLst>
          </p:cNvPr>
          <p:cNvPicPr>
            <a:picLocks noChangeAspect="1"/>
          </p:cNvPicPr>
          <p:nvPr/>
        </p:nvPicPr>
        <p:blipFill>
          <a:blip r:embed="rId2"/>
          <a:stretch>
            <a:fillRect/>
          </a:stretch>
        </p:blipFill>
        <p:spPr>
          <a:xfrm>
            <a:off x="157216" y="2076977"/>
            <a:ext cx="12192000" cy="4437596"/>
          </a:xfrm>
          <a:prstGeom prst="rect">
            <a:avLst/>
          </a:prstGeom>
        </p:spPr>
      </p:pic>
    </p:spTree>
    <p:extLst>
      <p:ext uri="{BB962C8B-B14F-4D97-AF65-F5344CB8AC3E}">
        <p14:creationId xmlns:p14="http://schemas.microsoft.com/office/powerpoint/2010/main" val="3078981715"/>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C2DE-654A-1A43-B2DF-B86806ABE55C}"/>
              </a:ext>
            </a:extLst>
          </p:cNvPr>
          <p:cNvSpPr>
            <a:spLocks noGrp="1"/>
          </p:cNvSpPr>
          <p:nvPr>
            <p:ph type="ctrTitle"/>
          </p:nvPr>
        </p:nvSpPr>
        <p:spPr/>
        <p:txBody>
          <a:bodyPr>
            <a:normAutofit/>
          </a:bodyPr>
          <a:lstStyle/>
          <a:p>
            <a:r>
              <a:rPr kumimoji="1" lang="zh-CN" altLang="en-US" sz="5400" dirty="0">
                <a:solidFill>
                  <a:srgbClr val="C00000"/>
                </a:solidFill>
                <a:latin typeface="微软雅黑" panose="020B0503020204020204" pitchFamily="34" charset="-122"/>
                <a:ea typeface="微软雅黑" panose="020B0503020204020204" pitchFamily="34" charset="-122"/>
              </a:rPr>
              <a:t>几何重建</a:t>
            </a:r>
          </a:p>
        </p:txBody>
      </p:sp>
    </p:spTree>
    <p:extLst>
      <p:ext uri="{BB962C8B-B14F-4D97-AF65-F5344CB8AC3E}">
        <p14:creationId xmlns:p14="http://schemas.microsoft.com/office/powerpoint/2010/main" val="1896407693"/>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6C33F-208D-D54E-85D7-0E904FF35F18}"/>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神经辐射场 </a:t>
            </a:r>
            <a:r>
              <a:rPr kumimoji="1" lang="en-US" altLang="zh-CN" dirty="0">
                <a:latin typeface="微软雅黑" panose="020B0503020204020204" pitchFamily="34" charset="-122"/>
                <a:ea typeface="微软雅黑" panose="020B0503020204020204" pitchFamily="34" charset="-122"/>
              </a:rPr>
              <a:t>Nerf</a:t>
            </a:r>
            <a:endParaRPr kumimoji="1" lang="zh-CN" altLang="en-US" dirty="0">
              <a:latin typeface="微软雅黑" panose="020B0503020204020204" pitchFamily="34" charset="-122"/>
              <a:ea typeface="微软雅黑" panose="020B0503020204020204" pitchFamily="34" charset="-122"/>
            </a:endParaRPr>
          </a:p>
        </p:txBody>
      </p:sp>
      <p:sp>
        <p:nvSpPr>
          <p:cNvPr id="4" name="内容占位符 3">
            <a:extLst>
              <a:ext uri="{FF2B5EF4-FFF2-40B4-BE49-F238E27FC236}">
                <a16:creationId xmlns:a16="http://schemas.microsoft.com/office/drawing/2014/main" id="{DA00F13D-0E8B-48D5-911E-E40AE69C9132}"/>
              </a:ext>
            </a:extLst>
          </p:cNvPr>
          <p:cNvSpPr>
            <a:spLocks noGrp="1"/>
          </p:cNvSpPr>
          <p:nvPr>
            <p:ph idx="1"/>
          </p:nvPr>
        </p:nvSpPr>
        <p:spPr/>
        <p:txBody>
          <a:bodyPr/>
          <a:lstStyle/>
          <a:p>
            <a:r>
              <a:rPr lang="en-US" altLang="zh-CN" dirty="0"/>
              <a:t>NERF</a:t>
            </a:r>
            <a:r>
              <a:rPr lang="zh-CN" altLang="en-US" dirty="0"/>
              <a:t>（</a:t>
            </a:r>
            <a:r>
              <a:rPr lang="en-US" altLang="zh-CN" dirty="0"/>
              <a:t>Neural Radiance Field</a:t>
            </a:r>
            <a:r>
              <a:rPr lang="zh-CN" altLang="en-US" dirty="0"/>
              <a:t>）是一种描述三维物体和场景的表达方式</a:t>
            </a:r>
          </a:p>
        </p:txBody>
      </p:sp>
      <p:pic>
        <p:nvPicPr>
          <p:cNvPr id="6" name="depth_reflower">
            <a:hlinkClick r:id="" action="ppaction://media"/>
            <a:extLst>
              <a:ext uri="{FF2B5EF4-FFF2-40B4-BE49-F238E27FC236}">
                <a16:creationId xmlns:a16="http://schemas.microsoft.com/office/drawing/2014/main" id="{4BC90701-221D-42C1-919C-95D4EA09FD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4892" y="2721168"/>
            <a:ext cx="9742215" cy="3725772"/>
          </a:xfrm>
          <a:prstGeom prst="rect">
            <a:avLst/>
          </a:prstGeom>
        </p:spPr>
      </p:pic>
    </p:spTree>
    <p:extLst>
      <p:ext uri="{BB962C8B-B14F-4D97-AF65-F5344CB8AC3E}">
        <p14:creationId xmlns:p14="http://schemas.microsoft.com/office/powerpoint/2010/main" val="47319482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8CC7110A-56FD-4B3E-B5EE-8BA40848B162}"/>
                  </a:ext>
                </a:extLst>
              </p:cNvPr>
              <p:cNvSpPr>
                <a:spLocks noGrp="1"/>
              </p:cNvSpPr>
              <p:nvPr>
                <p:ph idx="1"/>
              </p:nvPr>
            </p:nvSpPr>
            <p:spPr>
              <a:xfrm>
                <a:off x="1451581" y="2015732"/>
                <a:ext cx="7901426" cy="2329845"/>
              </a:xfrm>
            </p:spPr>
            <p:txBody>
              <a:bodyPr>
                <a:normAutofit fontScale="62500" lnSpcReduction="20000"/>
              </a:bodyPr>
              <a:lstStyle/>
              <a:p>
                <a:r>
                  <a:rPr kumimoji="1" lang="zh-CN" altLang="en-US" sz="2800" dirty="0">
                    <a:latin typeface="微软雅黑" panose="020B0503020204020204" pitchFamily="34" charset="-122"/>
                    <a:ea typeface="微软雅黑" panose="020B0503020204020204" pitchFamily="34" charset="-122"/>
                  </a:rPr>
                  <a:t>在</a:t>
                </a:r>
                <a:r>
                  <a:rPr kumimoji="1" lang="en-US" altLang="zh-CN" sz="2800" dirty="0" err="1">
                    <a:latin typeface="微软雅黑" panose="020B0503020204020204" pitchFamily="34" charset="-122"/>
                    <a:ea typeface="微软雅黑" panose="020B0503020204020204" pitchFamily="34" charset="-122"/>
                  </a:rPr>
                  <a:t>NeRF</a:t>
                </a:r>
                <a:r>
                  <a:rPr kumimoji="1" lang="zh-CN" altLang="en-US" sz="2800" dirty="0">
                    <a:latin typeface="微软雅黑" panose="020B0503020204020204" pitchFamily="34" charset="-122"/>
                    <a:ea typeface="微软雅黑" panose="020B0503020204020204" pitchFamily="34" charset="-122"/>
                  </a:rPr>
                  <a:t>表达中，密度</a:t>
                </a:r>
                <a14:m>
                  <m:oMath xmlns:m="http://schemas.openxmlformats.org/officeDocument/2006/math">
                    <m:r>
                      <a:rPr kumimoji="1" lang="en-US" altLang="zh-CN" sz="2800" b="0" i="1" smtClean="0">
                        <a:latin typeface="Cambria Math" panose="02040503050406030204" pitchFamily="18" charset="0"/>
                        <a:ea typeface="微软雅黑" panose="020B0503020204020204" pitchFamily="34" charset="-122"/>
                      </a:rPr>
                      <m:t>𝜎</m:t>
                    </m:r>
                    <m:r>
                      <a:rPr kumimoji="1" lang="zh-CN" altLang="en-US" sz="2800" i="1">
                        <a:latin typeface="Cambria Math" panose="02040503050406030204" pitchFamily="18" charset="0"/>
                        <a:ea typeface="微软雅黑" panose="020B0503020204020204" pitchFamily="34" charset="-122"/>
                      </a:rPr>
                      <m:t>可以</m:t>
                    </m:r>
                  </m:oMath>
                </a14:m>
                <a:r>
                  <a:rPr kumimoji="1" lang="zh-CN" altLang="en-US" sz="2800" dirty="0">
                    <a:latin typeface="微软雅黑" panose="020B0503020204020204" pitchFamily="34" charset="-122"/>
                    <a:ea typeface="微软雅黑" panose="020B0503020204020204" pitchFamily="34" charset="-122"/>
                  </a:rPr>
                  <a:t>代表其几何属性，某一点的密度越大，该点为实际物体表面的概率就越大。</a:t>
                </a:r>
                <a:endParaRPr kumimoji="1" lang="en-US" altLang="zh-CN" sz="2800" dirty="0">
                  <a:latin typeface="微软雅黑" panose="020B0503020204020204" pitchFamily="34" charset="-122"/>
                  <a:ea typeface="微软雅黑" panose="020B0503020204020204" pitchFamily="34" charset="-122"/>
                </a:endParaRPr>
              </a:p>
              <a:p>
                <a:r>
                  <a:rPr kumimoji="1" lang="zh-CN" altLang="en-US" sz="2800" dirty="0">
                    <a:latin typeface="微软雅黑" panose="020B0503020204020204" pitchFamily="34" charset="-122"/>
                    <a:ea typeface="微软雅黑" panose="020B0503020204020204" pitchFamily="34" charset="-122"/>
                  </a:rPr>
                  <a:t>为重建几何，需要求出一个三维矩阵（体素）当中每个点的密度，设定一个阈值，认为小于该阈值的是空的部分，大于该阈值的为几何内部。</a:t>
                </a:r>
                <a:endParaRPr kumimoji="1" lang="en-US" altLang="zh-CN" sz="2800" dirty="0">
                  <a:latin typeface="微软雅黑" panose="020B0503020204020204" pitchFamily="34" charset="-122"/>
                  <a:ea typeface="微软雅黑" panose="020B0503020204020204" pitchFamily="34" charset="-122"/>
                </a:endParaRPr>
              </a:p>
              <a:p>
                <a:endParaRPr kumimoji="1" lang="en-US" altLang="zh-CN" sz="2800" dirty="0">
                  <a:latin typeface="微软雅黑" panose="020B0503020204020204" pitchFamily="34" charset="-122"/>
                  <a:ea typeface="微软雅黑" panose="020B0503020204020204" pitchFamily="34" charset="-122"/>
                </a:endParaRPr>
              </a:p>
              <a:p>
                <a:r>
                  <a:rPr kumimoji="1" lang="zh-CN" altLang="en-US" sz="2800" dirty="0">
                    <a:latin typeface="微软雅黑" panose="020B0503020204020204" pitchFamily="34" charset="-122"/>
                    <a:ea typeface="微软雅黑" panose="020B0503020204020204" pitchFamily="34" charset="-122"/>
                  </a:rPr>
                  <a:t>之后利用</a:t>
                </a:r>
                <a:r>
                  <a:rPr kumimoji="1" lang="en-US" altLang="zh-CN" sz="2800" dirty="0">
                    <a:latin typeface="微软雅黑" panose="020B0503020204020204" pitchFamily="34" charset="-122"/>
                    <a:ea typeface="微软雅黑" panose="020B0503020204020204" pitchFamily="34" charset="-122"/>
                  </a:rPr>
                  <a:t>marching cube</a:t>
                </a:r>
                <a:r>
                  <a:rPr kumimoji="1" lang="zh-CN" altLang="en-US" sz="2800" dirty="0">
                    <a:latin typeface="微软雅黑" panose="020B0503020204020204" pitchFamily="34" charset="-122"/>
                    <a:ea typeface="微软雅黑" panose="020B0503020204020204" pitchFamily="34" charset="-122"/>
                  </a:rPr>
                  <a:t>算法可以从该</a:t>
                </a:r>
                <a:r>
                  <a:rPr kumimoji="1" lang="en-US" altLang="zh-CN" sz="2800" dirty="0">
                    <a:latin typeface="微软雅黑" panose="020B0503020204020204" pitchFamily="34" charset="-122"/>
                    <a:ea typeface="微软雅黑" panose="020B0503020204020204" pitchFamily="34" charset="-122"/>
                  </a:rPr>
                  <a:t>01</a:t>
                </a:r>
                <a:r>
                  <a:rPr kumimoji="1" lang="zh-CN" altLang="en-US" sz="2800" dirty="0">
                    <a:latin typeface="微软雅黑" panose="020B0503020204020204" pitchFamily="34" charset="-122"/>
                    <a:ea typeface="微软雅黑" panose="020B0503020204020204" pitchFamily="34" charset="-122"/>
                  </a:rPr>
                  <a:t>体素中重建出几何物体。</a:t>
                </a:r>
                <a:endParaRPr kumimoji="1" lang="en-US" altLang="zh-CN" sz="2800" dirty="0">
                  <a:latin typeface="微软雅黑" panose="020B0503020204020204" pitchFamily="34" charset="-122"/>
                  <a:ea typeface="微软雅黑" panose="020B0503020204020204" pitchFamily="34" charset="-122"/>
                </a:endParaRPr>
              </a:p>
            </p:txBody>
          </p:sp>
        </mc:Choice>
        <mc:Fallback>
          <p:sp>
            <p:nvSpPr>
              <p:cNvPr id="7" name="内容占位符 2">
                <a:extLst>
                  <a:ext uri="{FF2B5EF4-FFF2-40B4-BE49-F238E27FC236}">
                    <a16:creationId xmlns:a16="http://schemas.microsoft.com/office/drawing/2014/main" id="{8CC7110A-56FD-4B3E-B5EE-8BA40848B162}"/>
                  </a:ext>
                </a:extLst>
              </p:cNvPr>
              <p:cNvSpPr>
                <a:spLocks noGrp="1" noRot="1" noChangeAspect="1" noMove="1" noResize="1" noEditPoints="1" noAdjustHandles="1" noChangeArrowheads="1" noChangeShapeType="1" noTextEdit="1"/>
              </p:cNvSpPr>
              <p:nvPr>
                <p:ph idx="1"/>
              </p:nvPr>
            </p:nvSpPr>
            <p:spPr>
              <a:xfrm>
                <a:off x="1451581" y="2015732"/>
                <a:ext cx="7901426" cy="2329845"/>
              </a:xfrm>
              <a:blipFill>
                <a:blip r:embed="rId2"/>
                <a:stretch>
                  <a:fillRect l="-463" t="-157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几何重建</a:t>
            </a:r>
          </a:p>
        </p:txBody>
      </p:sp>
      <p:pic>
        <p:nvPicPr>
          <p:cNvPr id="3" name="图片 2">
            <a:extLst>
              <a:ext uri="{FF2B5EF4-FFF2-40B4-BE49-F238E27FC236}">
                <a16:creationId xmlns:a16="http://schemas.microsoft.com/office/drawing/2014/main" id="{B61549E6-4D7B-4B17-9DA6-72251715E349}"/>
              </a:ext>
            </a:extLst>
          </p:cNvPr>
          <p:cNvPicPr>
            <a:picLocks noChangeAspect="1"/>
          </p:cNvPicPr>
          <p:nvPr/>
        </p:nvPicPr>
        <p:blipFill>
          <a:blip r:embed="rId3"/>
          <a:stretch>
            <a:fillRect/>
          </a:stretch>
        </p:blipFill>
        <p:spPr>
          <a:xfrm>
            <a:off x="926209" y="4367232"/>
            <a:ext cx="3895238" cy="1809524"/>
          </a:xfrm>
          <a:prstGeom prst="rect">
            <a:avLst/>
          </a:prstGeom>
        </p:spPr>
      </p:pic>
      <p:sp>
        <p:nvSpPr>
          <p:cNvPr id="4" name="文本框 3">
            <a:extLst>
              <a:ext uri="{FF2B5EF4-FFF2-40B4-BE49-F238E27FC236}">
                <a16:creationId xmlns:a16="http://schemas.microsoft.com/office/drawing/2014/main" id="{7B591000-C811-4026-802E-329024BEDEDB}"/>
              </a:ext>
            </a:extLst>
          </p:cNvPr>
          <p:cNvSpPr txBox="1"/>
          <p:nvPr/>
        </p:nvSpPr>
        <p:spPr>
          <a:xfrm>
            <a:off x="4937760" y="4853871"/>
            <a:ext cx="1092607" cy="923330"/>
          </a:xfrm>
          <a:prstGeom prst="rect">
            <a:avLst/>
          </a:prstGeom>
          <a:noFill/>
        </p:spPr>
        <p:txBody>
          <a:bodyPr wrap="none" rtlCol="0">
            <a:spAutoFit/>
          </a:bodyPr>
          <a:lstStyle/>
          <a:p>
            <a:r>
              <a:rPr lang="en-US" altLang="zh-CN" dirty="0"/>
              <a:t>Marching </a:t>
            </a:r>
          </a:p>
          <a:p>
            <a:r>
              <a:rPr lang="en-US" altLang="zh-CN" dirty="0"/>
              <a:t>Cube</a:t>
            </a:r>
          </a:p>
          <a:p>
            <a:r>
              <a:rPr lang="zh-CN" altLang="en-US" dirty="0"/>
              <a:t>算法</a:t>
            </a:r>
          </a:p>
        </p:txBody>
      </p:sp>
      <p:sp>
        <p:nvSpPr>
          <p:cNvPr id="8" name="文本框 7">
            <a:extLst>
              <a:ext uri="{FF2B5EF4-FFF2-40B4-BE49-F238E27FC236}">
                <a16:creationId xmlns:a16="http://schemas.microsoft.com/office/drawing/2014/main" id="{5759463F-A754-4AE5-861B-4A510A05E28D}"/>
              </a:ext>
            </a:extLst>
          </p:cNvPr>
          <p:cNvSpPr txBox="1"/>
          <p:nvPr/>
        </p:nvSpPr>
        <p:spPr>
          <a:xfrm>
            <a:off x="6364115" y="5004247"/>
            <a:ext cx="5457584" cy="646331"/>
          </a:xfrm>
          <a:prstGeom prst="rect">
            <a:avLst/>
          </a:prstGeom>
          <a:noFill/>
        </p:spPr>
        <p:txBody>
          <a:bodyPr wrap="none" rtlCol="0">
            <a:spAutoFit/>
          </a:bodyPr>
          <a:lstStyle/>
          <a:p>
            <a:r>
              <a:rPr lang="zh-CN" altLang="en-US" dirty="0"/>
              <a:t>只需构建三维体素这个数据结构即可，</a:t>
            </a:r>
            <a:r>
              <a:rPr lang="en-US" altLang="zh-CN" dirty="0"/>
              <a:t>marching cube</a:t>
            </a:r>
          </a:p>
          <a:p>
            <a:r>
              <a:rPr lang="zh-CN" altLang="en-US" dirty="0"/>
              <a:t>算法可以调用</a:t>
            </a:r>
            <a:r>
              <a:rPr lang="en-US" altLang="zh-CN" dirty="0" err="1"/>
              <a:t>skimage.measure.marching_cubes</a:t>
            </a:r>
            <a:endParaRPr lang="zh-CN" altLang="en-US" dirty="0"/>
          </a:p>
        </p:txBody>
      </p:sp>
      <p:pic>
        <p:nvPicPr>
          <p:cNvPr id="11" name="图片 10">
            <a:extLst>
              <a:ext uri="{FF2B5EF4-FFF2-40B4-BE49-F238E27FC236}">
                <a16:creationId xmlns:a16="http://schemas.microsoft.com/office/drawing/2014/main" id="{0D3E4B97-D349-41A1-A911-A77E33AE88C8}"/>
              </a:ext>
            </a:extLst>
          </p:cNvPr>
          <p:cNvPicPr>
            <a:picLocks noChangeAspect="1"/>
          </p:cNvPicPr>
          <p:nvPr/>
        </p:nvPicPr>
        <p:blipFill>
          <a:blip r:embed="rId4"/>
          <a:stretch>
            <a:fillRect/>
          </a:stretch>
        </p:blipFill>
        <p:spPr>
          <a:xfrm>
            <a:off x="9526262" y="2146347"/>
            <a:ext cx="2428314" cy="1629371"/>
          </a:xfrm>
          <a:prstGeom prst="rect">
            <a:avLst/>
          </a:prstGeom>
        </p:spPr>
      </p:pic>
    </p:spTree>
    <p:extLst>
      <p:ext uri="{BB962C8B-B14F-4D97-AF65-F5344CB8AC3E}">
        <p14:creationId xmlns:p14="http://schemas.microsoft.com/office/powerpoint/2010/main" val="3906718225"/>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几何重建</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四</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八叉树</a:t>
            </a:r>
          </a:p>
        </p:txBody>
      </p:sp>
      <p:sp>
        <p:nvSpPr>
          <p:cNvPr id="6" name="内容占位符 5">
            <a:extLst>
              <a:ext uri="{FF2B5EF4-FFF2-40B4-BE49-F238E27FC236}">
                <a16:creationId xmlns:a16="http://schemas.microsoft.com/office/drawing/2014/main" id="{0339457F-87F0-4D83-A772-22B58910294F}"/>
              </a:ext>
            </a:extLst>
          </p:cNvPr>
          <p:cNvSpPr>
            <a:spLocks noGrp="1"/>
          </p:cNvSpPr>
          <p:nvPr>
            <p:ph idx="1"/>
          </p:nvPr>
        </p:nvSpPr>
        <p:spPr>
          <a:xfrm>
            <a:off x="1219200" y="2111526"/>
            <a:ext cx="9603275" cy="3450613"/>
          </a:xfrm>
        </p:spPr>
        <p:txBody>
          <a:bodyPr/>
          <a:lstStyle/>
          <a:p>
            <a:r>
              <a:rPr lang="zh-CN" altLang="en-US" dirty="0"/>
              <a:t>几何的表面并不是平均分布在整个体积空间当中里。（几何体积约等于表面积乘厚度，这部分远远小于整个空间的体积）</a:t>
            </a:r>
            <a:endParaRPr lang="en-US" altLang="zh-CN" dirty="0"/>
          </a:p>
          <a:p>
            <a:r>
              <a:rPr lang="zh-CN" altLang="en-US" dirty="0"/>
              <a:t>二维情况：四叉树划分。 三维情况：三叉树划分</a:t>
            </a:r>
            <a:endParaRPr lang="en-US" altLang="zh-CN" dirty="0"/>
          </a:p>
          <a:p>
            <a:r>
              <a:rPr lang="zh-CN" altLang="en-US" dirty="0"/>
              <a:t>以二维情况为例</a:t>
            </a:r>
            <a:endParaRPr lang="en-US" altLang="zh-CN" dirty="0"/>
          </a:p>
        </p:txBody>
      </p:sp>
      <p:pic>
        <p:nvPicPr>
          <p:cNvPr id="9" name="图片 8">
            <a:extLst>
              <a:ext uri="{FF2B5EF4-FFF2-40B4-BE49-F238E27FC236}">
                <a16:creationId xmlns:a16="http://schemas.microsoft.com/office/drawing/2014/main" id="{28486F38-9769-4481-B405-38DE43F91E0C}"/>
              </a:ext>
            </a:extLst>
          </p:cNvPr>
          <p:cNvPicPr>
            <a:picLocks noChangeAspect="1"/>
          </p:cNvPicPr>
          <p:nvPr/>
        </p:nvPicPr>
        <p:blipFill>
          <a:blip r:embed="rId2"/>
          <a:stretch>
            <a:fillRect/>
          </a:stretch>
        </p:blipFill>
        <p:spPr>
          <a:xfrm>
            <a:off x="876739" y="4053228"/>
            <a:ext cx="2902781" cy="2514983"/>
          </a:xfrm>
          <a:prstGeom prst="rect">
            <a:avLst/>
          </a:prstGeom>
        </p:spPr>
      </p:pic>
      <p:sp>
        <p:nvSpPr>
          <p:cNvPr id="10" name="矩形 9">
            <a:extLst>
              <a:ext uri="{FF2B5EF4-FFF2-40B4-BE49-F238E27FC236}">
                <a16:creationId xmlns:a16="http://schemas.microsoft.com/office/drawing/2014/main" id="{171EB8D8-96A0-40F4-83D5-8CC11B89587B}"/>
              </a:ext>
            </a:extLst>
          </p:cNvPr>
          <p:cNvSpPr/>
          <p:nvPr/>
        </p:nvSpPr>
        <p:spPr>
          <a:xfrm>
            <a:off x="4464974" y="4221376"/>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p>
        </p:txBody>
      </p:sp>
      <p:sp>
        <p:nvSpPr>
          <p:cNvPr id="12" name="矩形 11">
            <a:extLst>
              <a:ext uri="{FF2B5EF4-FFF2-40B4-BE49-F238E27FC236}">
                <a16:creationId xmlns:a16="http://schemas.microsoft.com/office/drawing/2014/main" id="{E44DF35B-5117-4C54-AF91-FEC2AD8E48FC}"/>
              </a:ext>
            </a:extLst>
          </p:cNvPr>
          <p:cNvSpPr/>
          <p:nvPr/>
        </p:nvSpPr>
        <p:spPr>
          <a:xfrm>
            <a:off x="5484339" y="4221376"/>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p>
        </p:txBody>
      </p:sp>
      <p:sp>
        <p:nvSpPr>
          <p:cNvPr id="13" name="矩形 12">
            <a:extLst>
              <a:ext uri="{FF2B5EF4-FFF2-40B4-BE49-F238E27FC236}">
                <a16:creationId xmlns:a16="http://schemas.microsoft.com/office/drawing/2014/main" id="{9D5C7052-F727-4106-8393-0E116346E884}"/>
              </a:ext>
            </a:extLst>
          </p:cNvPr>
          <p:cNvSpPr/>
          <p:nvPr/>
        </p:nvSpPr>
        <p:spPr>
          <a:xfrm>
            <a:off x="4454204" y="5313358"/>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p>
        </p:txBody>
      </p:sp>
      <p:sp>
        <p:nvSpPr>
          <p:cNvPr id="14" name="矩形 13">
            <a:extLst>
              <a:ext uri="{FF2B5EF4-FFF2-40B4-BE49-F238E27FC236}">
                <a16:creationId xmlns:a16="http://schemas.microsoft.com/office/drawing/2014/main" id="{E7E24F76-22A6-46BB-884D-26BC2225521D}"/>
              </a:ext>
            </a:extLst>
          </p:cNvPr>
          <p:cNvSpPr/>
          <p:nvPr/>
        </p:nvSpPr>
        <p:spPr>
          <a:xfrm>
            <a:off x="5484338" y="5310719"/>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p>
        </p:txBody>
      </p:sp>
      <p:sp>
        <p:nvSpPr>
          <p:cNvPr id="15" name="矩形 14">
            <a:extLst>
              <a:ext uri="{FF2B5EF4-FFF2-40B4-BE49-F238E27FC236}">
                <a16:creationId xmlns:a16="http://schemas.microsoft.com/office/drawing/2014/main" id="{6FD5F6A1-C3DD-45C0-88AB-0C062BE0CED6}"/>
              </a:ext>
            </a:extLst>
          </p:cNvPr>
          <p:cNvSpPr/>
          <p:nvPr/>
        </p:nvSpPr>
        <p:spPr>
          <a:xfrm>
            <a:off x="6899250" y="4224016"/>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p>
        </p:txBody>
      </p:sp>
      <p:sp>
        <p:nvSpPr>
          <p:cNvPr id="16" name="矩形 15">
            <a:extLst>
              <a:ext uri="{FF2B5EF4-FFF2-40B4-BE49-F238E27FC236}">
                <a16:creationId xmlns:a16="http://schemas.microsoft.com/office/drawing/2014/main" id="{91C6C779-A5D6-4A55-A5FB-6694EB9AC3B7}"/>
              </a:ext>
            </a:extLst>
          </p:cNvPr>
          <p:cNvSpPr/>
          <p:nvPr/>
        </p:nvSpPr>
        <p:spPr>
          <a:xfrm>
            <a:off x="7918615" y="4224016"/>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17" name="矩形 16">
            <a:extLst>
              <a:ext uri="{FF2B5EF4-FFF2-40B4-BE49-F238E27FC236}">
                <a16:creationId xmlns:a16="http://schemas.microsoft.com/office/drawing/2014/main" id="{303245E7-5FB8-41D1-B0D7-AC2074C487E8}"/>
              </a:ext>
            </a:extLst>
          </p:cNvPr>
          <p:cNvSpPr/>
          <p:nvPr/>
        </p:nvSpPr>
        <p:spPr>
          <a:xfrm>
            <a:off x="6888480" y="5315998"/>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18" name="矩形 17">
            <a:extLst>
              <a:ext uri="{FF2B5EF4-FFF2-40B4-BE49-F238E27FC236}">
                <a16:creationId xmlns:a16="http://schemas.microsoft.com/office/drawing/2014/main" id="{D777E437-942B-4D25-99B2-425CCB984DA9}"/>
              </a:ext>
            </a:extLst>
          </p:cNvPr>
          <p:cNvSpPr/>
          <p:nvPr/>
        </p:nvSpPr>
        <p:spPr>
          <a:xfrm>
            <a:off x="7918614" y="5313359"/>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19" name="矩形 18">
            <a:extLst>
              <a:ext uri="{FF2B5EF4-FFF2-40B4-BE49-F238E27FC236}">
                <a16:creationId xmlns:a16="http://schemas.microsoft.com/office/drawing/2014/main" id="{4CCFFD76-3044-4C1B-A834-21F0A865510E}"/>
              </a:ext>
            </a:extLst>
          </p:cNvPr>
          <p:cNvSpPr/>
          <p:nvPr/>
        </p:nvSpPr>
        <p:spPr>
          <a:xfrm>
            <a:off x="9372945" y="4218737"/>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20" name="矩形 19">
            <a:extLst>
              <a:ext uri="{FF2B5EF4-FFF2-40B4-BE49-F238E27FC236}">
                <a16:creationId xmlns:a16="http://schemas.microsoft.com/office/drawing/2014/main" id="{59F6FCA6-C0E3-472E-A094-D75E49B25052}"/>
              </a:ext>
            </a:extLst>
          </p:cNvPr>
          <p:cNvSpPr/>
          <p:nvPr/>
        </p:nvSpPr>
        <p:spPr>
          <a:xfrm>
            <a:off x="10392310" y="4218737"/>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21" name="矩形 20">
            <a:extLst>
              <a:ext uri="{FF2B5EF4-FFF2-40B4-BE49-F238E27FC236}">
                <a16:creationId xmlns:a16="http://schemas.microsoft.com/office/drawing/2014/main" id="{54991526-AFCB-4E00-AF73-2303D99FFEAD}"/>
              </a:ext>
            </a:extLst>
          </p:cNvPr>
          <p:cNvSpPr/>
          <p:nvPr/>
        </p:nvSpPr>
        <p:spPr>
          <a:xfrm>
            <a:off x="9362175" y="5310719"/>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22" name="矩形 21">
            <a:extLst>
              <a:ext uri="{FF2B5EF4-FFF2-40B4-BE49-F238E27FC236}">
                <a16:creationId xmlns:a16="http://schemas.microsoft.com/office/drawing/2014/main" id="{935D63FC-3BA7-42D3-96EC-B6A2A52AFC6A}"/>
              </a:ext>
            </a:extLst>
          </p:cNvPr>
          <p:cNvSpPr/>
          <p:nvPr/>
        </p:nvSpPr>
        <p:spPr>
          <a:xfrm>
            <a:off x="10392309" y="5308080"/>
            <a:ext cx="1062445" cy="109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24" name="弧形 23">
            <a:extLst>
              <a:ext uri="{FF2B5EF4-FFF2-40B4-BE49-F238E27FC236}">
                <a16:creationId xmlns:a16="http://schemas.microsoft.com/office/drawing/2014/main" id="{C880238B-F063-4CCE-920A-A12F35D8553B}"/>
              </a:ext>
            </a:extLst>
          </p:cNvPr>
          <p:cNvSpPr/>
          <p:nvPr/>
        </p:nvSpPr>
        <p:spPr>
          <a:xfrm rot="17341769">
            <a:off x="6031487" y="6005214"/>
            <a:ext cx="683853" cy="534216"/>
          </a:xfrm>
          <a:prstGeom prst="arc">
            <a:avLst>
              <a:gd name="adj1" fmla="val 13318684"/>
              <a:gd name="adj2" fmla="val 115039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A351F551-520C-46BA-8B5B-B60E556B937B}"/>
              </a:ext>
            </a:extLst>
          </p:cNvPr>
          <p:cNvSpPr/>
          <p:nvPr/>
        </p:nvSpPr>
        <p:spPr>
          <a:xfrm rot="17341769">
            <a:off x="7207316" y="4434131"/>
            <a:ext cx="2421249" cy="2235490"/>
          </a:xfrm>
          <a:prstGeom prst="arc">
            <a:avLst>
              <a:gd name="adj1" fmla="val 12282360"/>
              <a:gd name="adj2" fmla="val 40846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E1BCC038-4B38-4917-AF93-C58441DD3617}"/>
              </a:ext>
            </a:extLst>
          </p:cNvPr>
          <p:cNvSpPr/>
          <p:nvPr/>
        </p:nvSpPr>
        <p:spPr>
          <a:xfrm rot="17341769">
            <a:off x="9303944" y="4308203"/>
            <a:ext cx="2356688" cy="2235490"/>
          </a:xfrm>
          <a:prstGeom prst="arc">
            <a:avLst>
              <a:gd name="adj1" fmla="val 11804573"/>
              <a:gd name="adj2" fmla="val 2130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50136501"/>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0E2-460F-134D-B65B-6265BA7C870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几何重建</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四</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八叉树</a:t>
            </a:r>
          </a:p>
        </p:txBody>
      </p:sp>
      <p:sp>
        <p:nvSpPr>
          <p:cNvPr id="6" name="内容占位符 5">
            <a:extLst>
              <a:ext uri="{FF2B5EF4-FFF2-40B4-BE49-F238E27FC236}">
                <a16:creationId xmlns:a16="http://schemas.microsoft.com/office/drawing/2014/main" id="{0339457F-87F0-4D83-A772-22B58910294F}"/>
              </a:ext>
            </a:extLst>
          </p:cNvPr>
          <p:cNvSpPr>
            <a:spLocks noGrp="1"/>
          </p:cNvSpPr>
          <p:nvPr>
            <p:ph idx="1"/>
          </p:nvPr>
        </p:nvSpPr>
        <p:spPr>
          <a:xfrm>
            <a:off x="1219200" y="2111526"/>
            <a:ext cx="9603275" cy="3450613"/>
          </a:xfrm>
        </p:spPr>
        <p:txBody>
          <a:bodyPr/>
          <a:lstStyle/>
          <a:p>
            <a:r>
              <a:rPr lang="zh-CN" altLang="en-US" dirty="0"/>
              <a:t>利用八叉树数据结构，在重构几何时，只关注几何表面的区域</a:t>
            </a:r>
            <a:endParaRPr lang="en-US" altLang="zh-CN" dirty="0"/>
          </a:p>
          <a:p>
            <a:endParaRPr lang="en-US" altLang="zh-CN" dirty="0"/>
          </a:p>
          <a:p>
            <a:r>
              <a:rPr lang="zh-CN" altLang="en-US" dirty="0"/>
              <a:t>通过大大降低有效采样数，提高生成几何的速度</a:t>
            </a:r>
            <a:endParaRPr lang="en-US" altLang="zh-CN" dirty="0"/>
          </a:p>
          <a:p>
            <a:endParaRPr lang="en-US" altLang="zh-CN" dirty="0"/>
          </a:p>
          <a:p>
            <a:r>
              <a:rPr lang="zh-CN" altLang="en-US" dirty="0"/>
              <a:t>可以参考</a:t>
            </a:r>
            <a:r>
              <a:rPr lang="en-US" altLang="zh-CN" dirty="0"/>
              <a:t>octree-nerf</a:t>
            </a:r>
            <a:r>
              <a:rPr lang="zh-CN" altLang="en-US" dirty="0"/>
              <a:t>：</a:t>
            </a:r>
            <a:endParaRPr lang="en-US" altLang="zh-CN" dirty="0"/>
          </a:p>
          <a:p>
            <a:pPr marL="0" indent="0">
              <a:buNone/>
            </a:pPr>
            <a:r>
              <a:rPr lang="en-US" altLang="zh-CN" dirty="0"/>
              <a:t>https://alexyu.net/plenoctrees/</a:t>
            </a:r>
          </a:p>
        </p:txBody>
      </p:sp>
      <p:pic>
        <p:nvPicPr>
          <p:cNvPr id="2050" name="Picture 2" descr="https://img2018.cnblogs.com/blog/1409576/201905/1409576-20190525234338531-1948136460.jpg">
            <a:extLst>
              <a:ext uri="{FF2B5EF4-FFF2-40B4-BE49-F238E27FC236}">
                <a16:creationId xmlns:a16="http://schemas.microsoft.com/office/drawing/2014/main" id="{FAEEB509-E3E6-4CA6-94D4-0C225011D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844" y="3589972"/>
            <a:ext cx="5562600" cy="326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0255"/>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C2DE-654A-1A43-B2DF-B86806ABE55C}"/>
              </a:ext>
            </a:extLst>
          </p:cNvPr>
          <p:cNvSpPr>
            <a:spLocks noGrp="1"/>
          </p:cNvSpPr>
          <p:nvPr>
            <p:ph type="ctrTitle"/>
          </p:nvPr>
        </p:nvSpPr>
        <p:spPr>
          <a:solidFill>
            <a:schemeClr val="bg1"/>
          </a:solidFill>
        </p:spPr>
        <p:txBody>
          <a:bodyPr>
            <a:normAutofit/>
          </a:bodyPr>
          <a:lstStyle/>
          <a:p>
            <a:r>
              <a:rPr kumimoji="1" lang="zh-CN" altLang="en-US" sz="5400" dirty="0">
                <a:solidFill>
                  <a:srgbClr val="C00000"/>
                </a:solidFill>
                <a:latin typeface="微软雅黑" panose="020B0503020204020204" pitchFamily="34" charset="-122"/>
                <a:ea typeface="微软雅黑" panose="020B0503020204020204" pitchFamily="34" charset="-122"/>
              </a:rPr>
              <a:t>实验部分</a:t>
            </a:r>
          </a:p>
        </p:txBody>
      </p:sp>
    </p:spTree>
    <p:extLst>
      <p:ext uri="{BB962C8B-B14F-4D97-AF65-F5344CB8AC3E}">
        <p14:creationId xmlns:p14="http://schemas.microsoft.com/office/powerpoint/2010/main" val="4279513439"/>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31CD3-6704-B740-A689-B51255DC003B}"/>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训练流程</a:t>
            </a:r>
          </a:p>
        </p:txBody>
      </p:sp>
      <p:sp>
        <p:nvSpPr>
          <p:cNvPr id="3" name="内容占位符 2">
            <a:extLst>
              <a:ext uri="{FF2B5EF4-FFF2-40B4-BE49-F238E27FC236}">
                <a16:creationId xmlns:a16="http://schemas.microsoft.com/office/drawing/2014/main" id="{49EF6D1C-700F-234D-8E8E-6827DFDD1CFE}"/>
              </a:ext>
            </a:extLst>
          </p:cNvPr>
          <p:cNvSpPr>
            <a:spLocks noGrp="1"/>
          </p:cNvSpPr>
          <p:nvPr>
            <p:ph idx="1"/>
          </p:nvPr>
        </p:nvSpPr>
        <p:spPr>
          <a:xfrm>
            <a:off x="1451579" y="2015732"/>
            <a:ext cx="9603275" cy="4537468"/>
          </a:xfrm>
        </p:spPr>
        <p:txBody>
          <a:bodyPr>
            <a:normAutofit fontScale="92500" lnSpcReduction="20000"/>
          </a:bodyPr>
          <a:lstStyle/>
          <a:p>
            <a:r>
              <a:rPr kumimoji="1" lang="en-US" altLang="zh-CN" sz="2800" dirty="0">
                <a:latin typeface="微软雅黑" panose="020B0503020204020204" pitchFamily="34" charset="-122"/>
                <a:ea typeface="微软雅黑" panose="020B0503020204020204" pitchFamily="34" charset="-122"/>
              </a:rPr>
              <a:t>1.</a:t>
            </a:r>
            <a:r>
              <a:rPr kumimoji="1" lang="zh-CN" altLang="en-US" sz="2800" dirty="0">
                <a:latin typeface="微软雅黑" panose="020B0503020204020204" pitchFamily="34" charset="-122"/>
                <a:ea typeface="微软雅黑" panose="020B0503020204020204" pitchFamily="34" charset="-122"/>
              </a:rPr>
              <a:t> 将给定的图片作为训练集，每次选取一张图片</a:t>
            </a:r>
            <a:endParaRPr kumimoji="1" lang="en-US" altLang="zh-CN" sz="2800" dirty="0">
              <a:latin typeface="微软雅黑" panose="020B0503020204020204" pitchFamily="34" charset="-122"/>
              <a:ea typeface="微软雅黑" panose="020B0503020204020204" pitchFamily="34" charset="-122"/>
            </a:endParaRPr>
          </a:p>
          <a:p>
            <a:r>
              <a:rPr kumimoji="1" lang="en-US" altLang="zh-CN" sz="2800" dirty="0">
                <a:latin typeface="微软雅黑" panose="020B0503020204020204" pitchFamily="34" charset="-122"/>
                <a:ea typeface="微软雅黑" panose="020B0503020204020204" pitchFamily="34" charset="-122"/>
              </a:rPr>
              <a:t>2.</a:t>
            </a:r>
            <a:r>
              <a:rPr kumimoji="1" lang="zh-CN" altLang="en-US" sz="2800" dirty="0">
                <a:latin typeface="微软雅黑" panose="020B0503020204020204" pitchFamily="34" charset="-122"/>
                <a:ea typeface="微软雅黑" panose="020B0503020204020204" pitchFamily="34" charset="-122"/>
              </a:rPr>
              <a:t> 根据图片和相机参数产生射线，并在射线上均匀采样</a:t>
            </a:r>
            <a:endParaRPr kumimoji="1" lang="en-US" altLang="zh-CN" sz="2800" dirty="0">
              <a:latin typeface="微软雅黑" panose="020B0503020204020204" pitchFamily="34" charset="-122"/>
              <a:ea typeface="微软雅黑" panose="020B0503020204020204" pitchFamily="34" charset="-122"/>
            </a:endParaRPr>
          </a:p>
          <a:p>
            <a:r>
              <a:rPr kumimoji="1" lang="en-US" altLang="zh-CN" sz="2800" dirty="0">
                <a:latin typeface="微软雅黑" panose="020B0503020204020204" pitchFamily="34" charset="-122"/>
                <a:ea typeface="微软雅黑" panose="020B0503020204020204" pitchFamily="34" charset="-122"/>
              </a:rPr>
              <a:t>3.</a:t>
            </a:r>
            <a:r>
              <a:rPr kumimoji="1" lang="zh-CN" altLang="en-US" sz="2800" dirty="0">
                <a:latin typeface="微软雅黑" panose="020B0503020204020204" pitchFamily="34" charset="-122"/>
                <a:ea typeface="微软雅黑" panose="020B0503020204020204" pitchFamily="34" charset="-122"/>
              </a:rPr>
              <a:t> 由神经网络输出均匀采样点的密度和颜色</a:t>
            </a:r>
            <a:endParaRPr kumimoji="1" lang="en-US" altLang="zh-CN" sz="2800" dirty="0">
              <a:latin typeface="微软雅黑" panose="020B0503020204020204" pitchFamily="34" charset="-122"/>
              <a:ea typeface="微软雅黑" panose="020B0503020204020204" pitchFamily="34" charset="-122"/>
            </a:endParaRPr>
          </a:p>
          <a:p>
            <a:r>
              <a:rPr kumimoji="1" lang="en-US" altLang="zh-CN" sz="2800" dirty="0">
                <a:solidFill>
                  <a:srgbClr val="FF0000"/>
                </a:solidFill>
                <a:latin typeface="微软雅黑" panose="020B0503020204020204" pitchFamily="34" charset="-122"/>
                <a:ea typeface="微软雅黑" panose="020B0503020204020204" pitchFamily="34" charset="-122"/>
              </a:rPr>
              <a:t>4.</a:t>
            </a:r>
            <a:r>
              <a:rPr kumimoji="1" lang="zh-CN" altLang="en-US" sz="2800" dirty="0">
                <a:solidFill>
                  <a:srgbClr val="FF0000"/>
                </a:solidFill>
                <a:latin typeface="微软雅黑" panose="020B0503020204020204" pitchFamily="34" charset="-122"/>
                <a:ea typeface="微软雅黑" panose="020B0503020204020204" pitchFamily="34" charset="-122"/>
              </a:rPr>
              <a:t> 根据均匀采样点的密度进行层次采样得到更细粒度的结果（需自行实现）</a:t>
            </a:r>
            <a:endParaRPr kumimoji="1" lang="en-US" altLang="zh-CN" sz="2800" dirty="0">
              <a:solidFill>
                <a:srgbClr val="FF0000"/>
              </a:solidFill>
              <a:latin typeface="微软雅黑" panose="020B0503020204020204" pitchFamily="34" charset="-122"/>
              <a:ea typeface="微软雅黑" panose="020B0503020204020204" pitchFamily="34" charset="-122"/>
            </a:endParaRPr>
          </a:p>
          <a:p>
            <a:r>
              <a:rPr kumimoji="1" lang="en-US" altLang="zh-CN" sz="2800" dirty="0">
                <a:latin typeface="微软雅黑" panose="020B0503020204020204" pitchFamily="34" charset="-122"/>
                <a:ea typeface="微软雅黑" panose="020B0503020204020204" pitchFamily="34" charset="-122"/>
              </a:rPr>
              <a:t>5.</a:t>
            </a:r>
            <a:r>
              <a:rPr kumimoji="1" lang="zh-CN" altLang="en-US" sz="2800" dirty="0">
                <a:latin typeface="微软雅黑" panose="020B0503020204020204" pitchFamily="34" charset="-122"/>
                <a:ea typeface="微软雅黑" panose="020B0503020204020204" pitchFamily="34" charset="-122"/>
              </a:rPr>
              <a:t> 对一条射线上的所有点按照渲染公式进行加权求和得出最后的颜色值</a:t>
            </a:r>
            <a:endParaRPr kumimoji="1" lang="en-US" altLang="zh-CN" sz="2800" dirty="0">
              <a:latin typeface="微软雅黑" panose="020B0503020204020204" pitchFamily="34" charset="-122"/>
              <a:ea typeface="微软雅黑" panose="020B0503020204020204" pitchFamily="34" charset="-122"/>
            </a:endParaRPr>
          </a:p>
          <a:p>
            <a:r>
              <a:rPr kumimoji="1" lang="en-US" altLang="zh-CN" sz="2800" dirty="0">
                <a:latin typeface="微软雅黑" panose="020B0503020204020204" pitchFamily="34" charset="-122"/>
                <a:ea typeface="微软雅黑" panose="020B0503020204020204" pitchFamily="34" charset="-122"/>
              </a:rPr>
              <a:t>6.</a:t>
            </a:r>
            <a:r>
              <a:rPr kumimoji="1" lang="zh-CN" altLang="en-US" sz="2800" dirty="0">
                <a:latin typeface="微软雅黑" panose="020B0503020204020204" pitchFamily="34" charset="-122"/>
                <a:ea typeface="微软雅黑" panose="020B0503020204020204" pitchFamily="34" charset="-122"/>
              </a:rPr>
              <a:t>将该颜色值与图片的对应像素颜色作差作为损失，使用优化器进行梯度下降从而让网络进行学习</a:t>
            </a:r>
            <a:endParaRPr kumimoji="1" lang="en-US" altLang="zh-CN" sz="2800" dirty="0">
              <a:latin typeface="微软雅黑" panose="020B0503020204020204" pitchFamily="34" charset="-122"/>
              <a:ea typeface="微软雅黑" panose="020B0503020204020204" pitchFamily="34" charset="-122"/>
            </a:endParaRPr>
          </a:p>
          <a:p>
            <a:endParaRPr kumimoji="1" lang="zh-CN" altLang="en-US"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028A893-273D-4400-854C-870E1BC0591F}"/>
              </a:ext>
            </a:extLst>
          </p:cNvPr>
          <p:cNvPicPr>
            <a:picLocks noChangeAspect="1"/>
          </p:cNvPicPr>
          <p:nvPr/>
        </p:nvPicPr>
        <p:blipFill>
          <a:blip r:embed="rId2"/>
          <a:stretch>
            <a:fillRect/>
          </a:stretch>
        </p:blipFill>
        <p:spPr>
          <a:xfrm>
            <a:off x="4618141" y="166452"/>
            <a:ext cx="1401225" cy="1392290"/>
          </a:xfrm>
          <a:prstGeom prst="rect">
            <a:avLst/>
          </a:prstGeom>
          <a:scene3d>
            <a:camera prst="isometricOffAxis2Right"/>
            <a:lightRig rig="threePt" dir="t"/>
          </a:scene3d>
        </p:spPr>
      </p:pic>
      <p:grpSp>
        <p:nvGrpSpPr>
          <p:cNvPr id="5" name="Group 41">
            <a:extLst>
              <a:ext uri="{FF2B5EF4-FFF2-40B4-BE49-F238E27FC236}">
                <a16:creationId xmlns:a16="http://schemas.microsoft.com/office/drawing/2014/main" id="{8F47E677-AEED-4E23-8E54-B8A8CD82491B}"/>
              </a:ext>
            </a:extLst>
          </p:cNvPr>
          <p:cNvGrpSpPr/>
          <p:nvPr/>
        </p:nvGrpSpPr>
        <p:grpSpPr>
          <a:xfrm>
            <a:off x="5649173" y="120584"/>
            <a:ext cx="2351848" cy="1626759"/>
            <a:chOff x="4749167" y="3132931"/>
            <a:chExt cx="3114675" cy="3133725"/>
          </a:xfrm>
        </p:grpSpPr>
        <p:pic>
          <p:nvPicPr>
            <p:cNvPr id="6" name="Picture 20">
              <a:extLst>
                <a:ext uri="{FF2B5EF4-FFF2-40B4-BE49-F238E27FC236}">
                  <a16:creationId xmlns:a16="http://schemas.microsoft.com/office/drawing/2014/main" id="{4132480D-0582-4420-9836-0C7B40EB6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167" y="3132931"/>
              <a:ext cx="3114675" cy="3133725"/>
            </a:xfrm>
            <a:prstGeom prst="rect">
              <a:avLst/>
            </a:prstGeom>
          </p:spPr>
        </p:pic>
        <p:sp>
          <p:nvSpPr>
            <p:cNvPr id="7" name="Oval 21">
              <a:extLst>
                <a:ext uri="{FF2B5EF4-FFF2-40B4-BE49-F238E27FC236}">
                  <a16:creationId xmlns:a16="http://schemas.microsoft.com/office/drawing/2014/main" id="{EEDB61FC-8A54-4359-B2CD-433EAE38F68A}"/>
                </a:ext>
              </a:extLst>
            </p:cNvPr>
            <p:cNvSpPr/>
            <p:nvPr/>
          </p:nvSpPr>
          <p:spPr>
            <a:xfrm>
              <a:off x="6130292" y="4562316"/>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Oval 22">
              <a:extLst>
                <a:ext uri="{FF2B5EF4-FFF2-40B4-BE49-F238E27FC236}">
                  <a16:creationId xmlns:a16="http://schemas.microsoft.com/office/drawing/2014/main" id="{603B88A8-BFE9-493D-91BE-FFDA6418FB02}"/>
                </a:ext>
              </a:extLst>
            </p:cNvPr>
            <p:cNvSpPr/>
            <p:nvPr/>
          </p:nvSpPr>
          <p:spPr>
            <a:xfrm>
              <a:off x="5905820" y="4464050"/>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Oval 23">
              <a:extLst>
                <a:ext uri="{FF2B5EF4-FFF2-40B4-BE49-F238E27FC236}">
                  <a16:creationId xmlns:a16="http://schemas.microsoft.com/office/drawing/2014/main" id="{32EAA923-41ED-4E08-B490-75A6AC9E0A35}"/>
                </a:ext>
              </a:extLst>
            </p:cNvPr>
            <p:cNvSpPr/>
            <p:nvPr/>
          </p:nvSpPr>
          <p:spPr>
            <a:xfrm>
              <a:off x="5691508" y="437094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Oval 24">
              <a:extLst>
                <a:ext uri="{FF2B5EF4-FFF2-40B4-BE49-F238E27FC236}">
                  <a16:creationId xmlns:a16="http://schemas.microsoft.com/office/drawing/2014/main" id="{0E7E36EA-66B4-46D1-8910-DA61CBADCD1A}"/>
                </a:ext>
              </a:extLst>
            </p:cNvPr>
            <p:cNvSpPr/>
            <p:nvPr/>
          </p:nvSpPr>
          <p:spPr>
            <a:xfrm>
              <a:off x="5459734" y="428712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Rectangle 35">
                  <a:extLst>
                    <a:ext uri="{FF2B5EF4-FFF2-40B4-BE49-F238E27FC236}">
                      <a16:creationId xmlns:a16="http://schemas.microsoft.com/office/drawing/2014/main" id="{F1AC256C-753C-42B7-B261-761EE9762467}"/>
                    </a:ext>
                  </a:extLst>
                </p:cNvPr>
                <p:cNvSpPr/>
                <p:nvPr/>
              </p:nvSpPr>
              <p:spPr>
                <a:xfrm>
                  <a:off x="5962970" y="4581643"/>
                  <a:ext cx="53854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11" name="Rectangle 35">
                  <a:extLst>
                    <a:ext uri="{FF2B5EF4-FFF2-40B4-BE49-F238E27FC236}">
                      <a16:creationId xmlns:a16="http://schemas.microsoft.com/office/drawing/2014/main" id="{F1AC256C-753C-42B7-B261-761EE9762467}"/>
                    </a:ext>
                  </a:extLst>
                </p:cNvPr>
                <p:cNvSpPr>
                  <a:spLocks noRot="1" noChangeAspect="1" noMove="1" noResize="1" noEditPoints="1" noAdjustHandles="1" noChangeArrowheads="1" noChangeShapeType="1" noTextEdit="1"/>
                </p:cNvSpPr>
                <p:nvPr/>
              </p:nvSpPr>
              <p:spPr>
                <a:xfrm>
                  <a:off x="5962970" y="4581643"/>
                  <a:ext cx="538548" cy="592890"/>
                </a:xfrm>
                <a:prstGeom prst="rect">
                  <a:avLst/>
                </a:prstGeom>
                <a:blipFill>
                  <a:blip r:embed="rId4"/>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37">
                  <a:extLst>
                    <a:ext uri="{FF2B5EF4-FFF2-40B4-BE49-F238E27FC236}">
                      <a16:creationId xmlns:a16="http://schemas.microsoft.com/office/drawing/2014/main" id="{02442F98-8B5B-429F-B17C-0B94C7FAC1F4}"/>
                    </a:ext>
                  </a:extLst>
                </p:cNvPr>
                <p:cNvSpPr/>
                <p:nvPr/>
              </p:nvSpPr>
              <p:spPr>
                <a:xfrm>
                  <a:off x="5840587" y="3957350"/>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sub>
                        </m:sSub>
                      </m:oMath>
                    </m:oMathPara>
                  </a14:m>
                  <a:endParaRPr lang="zh-CN" altLang="en-US" dirty="0"/>
                </a:p>
              </p:txBody>
            </p:sp>
          </mc:Choice>
          <mc:Fallback xmlns="">
            <p:sp>
              <p:nvSpPr>
                <p:cNvPr id="12" name="Rectangle 37">
                  <a:extLst>
                    <a:ext uri="{FF2B5EF4-FFF2-40B4-BE49-F238E27FC236}">
                      <a16:creationId xmlns:a16="http://schemas.microsoft.com/office/drawing/2014/main" id="{02442F98-8B5B-429F-B17C-0B94C7FAC1F4}"/>
                    </a:ext>
                  </a:extLst>
                </p:cNvPr>
                <p:cNvSpPr>
                  <a:spLocks noRot="1" noChangeAspect="1" noMove="1" noResize="1" noEditPoints="1" noAdjustHandles="1" noChangeArrowheads="1" noChangeShapeType="1" noTextEdit="1"/>
                </p:cNvSpPr>
                <p:nvPr/>
              </p:nvSpPr>
              <p:spPr>
                <a:xfrm>
                  <a:off x="5840587" y="3957350"/>
                  <a:ext cx="544068" cy="592890"/>
                </a:xfrm>
                <a:prstGeom prst="rect">
                  <a:avLst/>
                </a:prstGeom>
                <a:blipFill>
                  <a:blip r:embed="rId5"/>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38">
                  <a:extLst>
                    <a:ext uri="{FF2B5EF4-FFF2-40B4-BE49-F238E27FC236}">
                      <a16:creationId xmlns:a16="http://schemas.microsoft.com/office/drawing/2014/main" id="{9E81E205-041D-4A46-9404-FE60142A1CC2}"/>
                    </a:ext>
                  </a:extLst>
                </p:cNvPr>
                <p:cNvSpPr/>
                <p:nvPr/>
              </p:nvSpPr>
              <p:spPr>
                <a:xfrm>
                  <a:off x="5439818" y="4348898"/>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13" name="Rectangle 38">
                  <a:extLst>
                    <a:ext uri="{FF2B5EF4-FFF2-40B4-BE49-F238E27FC236}">
                      <a16:creationId xmlns:a16="http://schemas.microsoft.com/office/drawing/2014/main" id="{9E81E205-041D-4A46-9404-FE60142A1CC2}"/>
                    </a:ext>
                  </a:extLst>
                </p:cNvPr>
                <p:cNvSpPr>
                  <a:spLocks noRot="1" noChangeAspect="1" noMove="1" noResize="1" noEditPoints="1" noAdjustHandles="1" noChangeArrowheads="1" noChangeShapeType="1" noTextEdit="1"/>
                </p:cNvSpPr>
                <p:nvPr/>
              </p:nvSpPr>
              <p:spPr>
                <a:xfrm>
                  <a:off x="5439818" y="4348898"/>
                  <a:ext cx="544068" cy="592890"/>
                </a:xfrm>
                <a:prstGeom prst="rect">
                  <a:avLst/>
                </a:prstGeom>
                <a:blipFill>
                  <a:blip r:embed="rId6"/>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39">
                  <a:extLst>
                    <a:ext uri="{FF2B5EF4-FFF2-40B4-BE49-F238E27FC236}">
                      <a16:creationId xmlns:a16="http://schemas.microsoft.com/office/drawing/2014/main" id="{6E192E22-3DE0-4633-B09A-93C0E3064DEB}"/>
                    </a:ext>
                  </a:extLst>
                </p:cNvPr>
                <p:cNvSpPr/>
                <p:nvPr/>
              </p:nvSpPr>
              <p:spPr>
                <a:xfrm>
                  <a:off x="5263438" y="3660906"/>
                  <a:ext cx="542370"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14" name="Rectangle 39">
                  <a:extLst>
                    <a:ext uri="{FF2B5EF4-FFF2-40B4-BE49-F238E27FC236}">
                      <a16:creationId xmlns:a16="http://schemas.microsoft.com/office/drawing/2014/main" id="{6E192E22-3DE0-4633-B09A-93C0E3064DEB}"/>
                    </a:ext>
                  </a:extLst>
                </p:cNvPr>
                <p:cNvSpPr>
                  <a:spLocks noRot="1" noChangeAspect="1" noMove="1" noResize="1" noEditPoints="1" noAdjustHandles="1" noChangeArrowheads="1" noChangeShapeType="1" noTextEdit="1"/>
                </p:cNvSpPr>
                <p:nvPr/>
              </p:nvSpPr>
              <p:spPr>
                <a:xfrm>
                  <a:off x="5263438" y="3660906"/>
                  <a:ext cx="542370" cy="592890"/>
                </a:xfrm>
                <a:prstGeom prst="rect">
                  <a:avLst/>
                </a:prstGeom>
                <a:blipFill>
                  <a:blip r:embed="rId7"/>
                  <a:stretch>
                    <a:fillRect b="-4000"/>
                  </a:stretch>
                </a:blipFill>
              </p:spPr>
              <p:txBody>
                <a:bodyPr/>
                <a:lstStyle/>
                <a:p>
                  <a:r>
                    <a:rPr lang="zh-CN" altLang="en-US">
                      <a:noFill/>
                    </a:rPr>
                    <a:t> </a:t>
                  </a:r>
                </a:p>
              </p:txBody>
            </p:sp>
          </mc:Fallback>
        </mc:AlternateContent>
      </p:grpSp>
      <p:grpSp>
        <p:nvGrpSpPr>
          <p:cNvPr id="16" name="Group 41">
            <a:extLst>
              <a:ext uri="{FF2B5EF4-FFF2-40B4-BE49-F238E27FC236}">
                <a16:creationId xmlns:a16="http://schemas.microsoft.com/office/drawing/2014/main" id="{E954E6B2-17DB-439C-90F9-84B20C3382A2}"/>
              </a:ext>
            </a:extLst>
          </p:cNvPr>
          <p:cNvGrpSpPr/>
          <p:nvPr/>
        </p:nvGrpSpPr>
        <p:grpSpPr>
          <a:xfrm>
            <a:off x="9130849" y="112827"/>
            <a:ext cx="2351848" cy="1626759"/>
            <a:chOff x="4749167" y="3132931"/>
            <a:chExt cx="3114675" cy="3133725"/>
          </a:xfrm>
        </p:grpSpPr>
        <p:pic>
          <p:nvPicPr>
            <p:cNvPr id="17" name="Picture 20">
              <a:extLst>
                <a:ext uri="{FF2B5EF4-FFF2-40B4-BE49-F238E27FC236}">
                  <a16:creationId xmlns:a16="http://schemas.microsoft.com/office/drawing/2014/main" id="{5E65D666-758B-4941-9A23-C161A8DCC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167" y="3132931"/>
              <a:ext cx="3114675" cy="3133725"/>
            </a:xfrm>
            <a:prstGeom prst="rect">
              <a:avLst/>
            </a:prstGeom>
          </p:spPr>
        </p:pic>
        <p:sp>
          <p:nvSpPr>
            <p:cNvPr id="18" name="Oval 21">
              <a:extLst>
                <a:ext uri="{FF2B5EF4-FFF2-40B4-BE49-F238E27FC236}">
                  <a16:creationId xmlns:a16="http://schemas.microsoft.com/office/drawing/2014/main" id="{C91DFDF9-E8E1-48C3-8538-CAA5EE5016B1}"/>
                </a:ext>
              </a:extLst>
            </p:cNvPr>
            <p:cNvSpPr/>
            <p:nvPr/>
          </p:nvSpPr>
          <p:spPr>
            <a:xfrm>
              <a:off x="6130292" y="4562316"/>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Oval 22">
              <a:extLst>
                <a:ext uri="{FF2B5EF4-FFF2-40B4-BE49-F238E27FC236}">
                  <a16:creationId xmlns:a16="http://schemas.microsoft.com/office/drawing/2014/main" id="{1E658A92-784B-4EB0-BFE9-B2E22596B01B}"/>
                </a:ext>
              </a:extLst>
            </p:cNvPr>
            <p:cNvSpPr/>
            <p:nvPr/>
          </p:nvSpPr>
          <p:spPr>
            <a:xfrm>
              <a:off x="5905820" y="4464050"/>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Oval 23">
              <a:extLst>
                <a:ext uri="{FF2B5EF4-FFF2-40B4-BE49-F238E27FC236}">
                  <a16:creationId xmlns:a16="http://schemas.microsoft.com/office/drawing/2014/main" id="{A18DDBE0-5564-4376-86A6-138DC0E70C33}"/>
                </a:ext>
              </a:extLst>
            </p:cNvPr>
            <p:cNvSpPr/>
            <p:nvPr/>
          </p:nvSpPr>
          <p:spPr>
            <a:xfrm>
              <a:off x="5691508" y="437094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Oval 24">
              <a:extLst>
                <a:ext uri="{FF2B5EF4-FFF2-40B4-BE49-F238E27FC236}">
                  <a16:creationId xmlns:a16="http://schemas.microsoft.com/office/drawing/2014/main" id="{DBB60226-0EA8-4C37-B643-63659692D1C5}"/>
                </a:ext>
              </a:extLst>
            </p:cNvPr>
            <p:cNvSpPr/>
            <p:nvPr/>
          </p:nvSpPr>
          <p:spPr>
            <a:xfrm>
              <a:off x="5459734" y="428712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Rectangle 35">
                  <a:extLst>
                    <a:ext uri="{FF2B5EF4-FFF2-40B4-BE49-F238E27FC236}">
                      <a16:creationId xmlns:a16="http://schemas.microsoft.com/office/drawing/2014/main" id="{975D2577-AF4C-4E7D-8E22-B577D0F77055}"/>
                    </a:ext>
                  </a:extLst>
                </p:cNvPr>
                <p:cNvSpPr/>
                <p:nvPr/>
              </p:nvSpPr>
              <p:spPr>
                <a:xfrm>
                  <a:off x="5962970" y="4581643"/>
                  <a:ext cx="53854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22" name="Rectangle 35">
                  <a:extLst>
                    <a:ext uri="{FF2B5EF4-FFF2-40B4-BE49-F238E27FC236}">
                      <a16:creationId xmlns:a16="http://schemas.microsoft.com/office/drawing/2014/main" id="{975D2577-AF4C-4E7D-8E22-B577D0F77055}"/>
                    </a:ext>
                  </a:extLst>
                </p:cNvPr>
                <p:cNvSpPr>
                  <a:spLocks noRot="1" noChangeAspect="1" noMove="1" noResize="1" noEditPoints="1" noAdjustHandles="1" noChangeArrowheads="1" noChangeShapeType="1" noTextEdit="1"/>
                </p:cNvSpPr>
                <p:nvPr/>
              </p:nvSpPr>
              <p:spPr>
                <a:xfrm>
                  <a:off x="5962970" y="4581643"/>
                  <a:ext cx="538548" cy="592890"/>
                </a:xfrm>
                <a:prstGeom prst="rect">
                  <a:avLst/>
                </a:prstGeom>
                <a:blipFill>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37">
                  <a:extLst>
                    <a:ext uri="{FF2B5EF4-FFF2-40B4-BE49-F238E27FC236}">
                      <a16:creationId xmlns:a16="http://schemas.microsoft.com/office/drawing/2014/main" id="{8312AB3E-0D86-4357-A258-4FA5B4DB929E}"/>
                    </a:ext>
                  </a:extLst>
                </p:cNvPr>
                <p:cNvSpPr/>
                <p:nvPr/>
              </p:nvSpPr>
              <p:spPr>
                <a:xfrm>
                  <a:off x="5840587" y="3957350"/>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sub>
                        </m:sSub>
                      </m:oMath>
                    </m:oMathPara>
                  </a14:m>
                  <a:endParaRPr lang="zh-CN" altLang="en-US" dirty="0"/>
                </a:p>
              </p:txBody>
            </p:sp>
          </mc:Choice>
          <mc:Fallback xmlns="">
            <p:sp>
              <p:nvSpPr>
                <p:cNvPr id="23" name="Rectangle 37">
                  <a:extLst>
                    <a:ext uri="{FF2B5EF4-FFF2-40B4-BE49-F238E27FC236}">
                      <a16:creationId xmlns:a16="http://schemas.microsoft.com/office/drawing/2014/main" id="{8312AB3E-0D86-4357-A258-4FA5B4DB929E}"/>
                    </a:ext>
                  </a:extLst>
                </p:cNvPr>
                <p:cNvSpPr>
                  <a:spLocks noRot="1" noChangeAspect="1" noMove="1" noResize="1" noEditPoints="1" noAdjustHandles="1" noChangeArrowheads="1" noChangeShapeType="1" noTextEdit="1"/>
                </p:cNvSpPr>
                <p:nvPr/>
              </p:nvSpPr>
              <p:spPr>
                <a:xfrm>
                  <a:off x="5840587" y="3957350"/>
                  <a:ext cx="544068" cy="592890"/>
                </a:xfrm>
                <a:prstGeom prst="rect">
                  <a:avLst/>
                </a:prstGeom>
                <a:blipFill>
                  <a:blip r:embed="rId10"/>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2924EDA9-2634-41DE-A1D7-83789C5B585A}"/>
                    </a:ext>
                  </a:extLst>
                </p:cNvPr>
                <p:cNvSpPr/>
                <p:nvPr/>
              </p:nvSpPr>
              <p:spPr>
                <a:xfrm>
                  <a:off x="5439818" y="4348898"/>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24" name="Rectangle 38">
                  <a:extLst>
                    <a:ext uri="{FF2B5EF4-FFF2-40B4-BE49-F238E27FC236}">
                      <a16:creationId xmlns:a16="http://schemas.microsoft.com/office/drawing/2014/main" id="{2924EDA9-2634-41DE-A1D7-83789C5B585A}"/>
                    </a:ext>
                  </a:extLst>
                </p:cNvPr>
                <p:cNvSpPr>
                  <a:spLocks noRot="1" noChangeAspect="1" noMove="1" noResize="1" noEditPoints="1" noAdjustHandles="1" noChangeArrowheads="1" noChangeShapeType="1" noTextEdit="1"/>
                </p:cNvSpPr>
                <p:nvPr/>
              </p:nvSpPr>
              <p:spPr>
                <a:xfrm>
                  <a:off x="5439818" y="4348898"/>
                  <a:ext cx="544068" cy="592890"/>
                </a:xfrm>
                <a:prstGeom prst="rect">
                  <a:avLst/>
                </a:prstGeom>
                <a:blipFill>
                  <a:blip r:embed="rId6"/>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39">
                  <a:extLst>
                    <a:ext uri="{FF2B5EF4-FFF2-40B4-BE49-F238E27FC236}">
                      <a16:creationId xmlns:a16="http://schemas.microsoft.com/office/drawing/2014/main" id="{E07DE2E6-357F-4DF3-B145-9A6F8A171922}"/>
                    </a:ext>
                  </a:extLst>
                </p:cNvPr>
                <p:cNvSpPr/>
                <p:nvPr/>
              </p:nvSpPr>
              <p:spPr>
                <a:xfrm>
                  <a:off x="5263438" y="3660906"/>
                  <a:ext cx="542370"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25" name="Rectangle 39">
                  <a:extLst>
                    <a:ext uri="{FF2B5EF4-FFF2-40B4-BE49-F238E27FC236}">
                      <a16:creationId xmlns:a16="http://schemas.microsoft.com/office/drawing/2014/main" id="{E07DE2E6-357F-4DF3-B145-9A6F8A171922}"/>
                    </a:ext>
                  </a:extLst>
                </p:cNvPr>
                <p:cNvSpPr>
                  <a:spLocks noRot="1" noChangeAspect="1" noMove="1" noResize="1" noEditPoints="1" noAdjustHandles="1" noChangeArrowheads="1" noChangeShapeType="1" noTextEdit="1"/>
                </p:cNvSpPr>
                <p:nvPr/>
              </p:nvSpPr>
              <p:spPr>
                <a:xfrm>
                  <a:off x="5263438" y="3660906"/>
                  <a:ext cx="542370" cy="592890"/>
                </a:xfrm>
                <a:prstGeom prst="rect">
                  <a:avLst/>
                </a:prstGeom>
                <a:blipFill>
                  <a:blip r:embed="rId11"/>
                  <a:stretch>
                    <a:fillRect b="-1961"/>
                  </a:stretch>
                </a:blipFill>
              </p:spPr>
              <p:txBody>
                <a:bodyPr/>
                <a:lstStyle/>
                <a:p>
                  <a:r>
                    <a:rPr lang="zh-CN" altLang="en-US">
                      <a:noFill/>
                    </a:rPr>
                    <a:t> </a:t>
                  </a:r>
                </a:p>
              </p:txBody>
            </p:sp>
          </mc:Fallback>
        </mc:AlternateContent>
      </p:grpSp>
      <p:sp>
        <p:nvSpPr>
          <p:cNvPr id="26" name="Oval 23">
            <a:extLst>
              <a:ext uri="{FF2B5EF4-FFF2-40B4-BE49-F238E27FC236}">
                <a16:creationId xmlns:a16="http://schemas.microsoft.com/office/drawing/2014/main" id="{EE49E533-10C1-458F-B946-F1A5A61638EF}"/>
              </a:ext>
            </a:extLst>
          </p:cNvPr>
          <p:cNvSpPr/>
          <p:nvPr/>
        </p:nvSpPr>
        <p:spPr>
          <a:xfrm>
            <a:off x="9928123" y="78407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Oval 23">
            <a:extLst>
              <a:ext uri="{FF2B5EF4-FFF2-40B4-BE49-F238E27FC236}">
                <a16:creationId xmlns:a16="http://schemas.microsoft.com/office/drawing/2014/main" id="{D7FBA858-AA7B-43F6-BD3C-D84B8AEBE2C1}"/>
              </a:ext>
            </a:extLst>
          </p:cNvPr>
          <p:cNvSpPr/>
          <p:nvPr/>
        </p:nvSpPr>
        <p:spPr>
          <a:xfrm>
            <a:off x="10080523" y="82217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8" name="Oval 23">
            <a:extLst>
              <a:ext uri="{FF2B5EF4-FFF2-40B4-BE49-F238E27FC236}">
                <a16:creationId xmlns:a16="http://schemas.microsoft.com/office/drawing/2014/main" id="{C60E3A8F-D3E7-43BB-91FC-D284E7FD64AA}"/>
              </a:ext>
            </a:extLst>
          </p:cNvPr>
          <p:cNvSpPr/>
          <p:nvPr/>
        </p:nvSpPr>
        <p:spPr>
          <a:xfrm>
            <a:off x="10137673" y="84122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9" name="Oval 23">
            <a:extLst>
              <a:ext uri="{FF2B5EF4-FFF2-40B4-BE49-F238E27FC236}">
                <a16:creationId xmlns:a16="http://schemas.microsoft.com/office/drawing/2014/main" id="{80BC41F6-AD33-4A2A-9B8F-823BDF653829}"/>
              </a:ext>
            </a:extLst>
          </p:cNvPr>
          <p:cNvSpPr/>
          <p:nvPr/>
        </p:nvSpPr>
        <p:spPr>
          <a:xfrm>
            <a:off x="10004323" y="80312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pic>
        <p:nvPicPr>
          <p:cNvPr id="31" name="图片 30">
            <a:extLst>
              <a:ext uri="{FF2B5EF4-FFF2-40B4-BE49-F238E27FC236}">
                <a16:creationId xmlns:a16="http://schemas.microsoft.com/office/drawing/2014/main" id="{61FB83B4-8BD1-4D86-B290-7DB3EAD18BD2}"/>
              </a:ext>
            </a:extLst>
          </p:cNvPr>
          <p:cNvPicPr>
            <a:picLocks noChangeAspect="1"/>
          </p:cNvPicPr>
          <p:nvPr/>
        </p:nvPicPr>
        <p:blipFill>
          <a:blip r:embed="rId2"/>
          <a:stretch>
            <a:fillRect/>
          </a:stretch>
        </p:blipFill>
        <p:spPr>
          <a:xfrm>
            <a:off x="8099817" y="158695"/>
            <a:ext cx="1401225" cy="1392290"/>
          </a:xfrm>
          <a:prstGeom prst="rect">
            <a:avLst/>
          </a:prstGeom>
          <a:scene3d>
            <a:camera prst="isometricOffAxis2Right"/>
            <a:lightRig rig="threePt" dir="t"/>
          </a:scene3d>
        </p:spPr>
      </p:pic>
    </p:spTree>
    <p:extLst>
      <p:ext uri="{BB962C8B-B14F-4D97-AF65-F5344CB8AC3E}">
        <p14:creationId xmlns:p14="http://schemas.microsoft.com/office/powerpoint/2010/main" val="1456459033"/>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31CD3-6704-B740-A689-B51255DC003B}"/>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实验流程</a:t>
            </a:r>
          </a:p>
        </p:txBody>
      </p:sp>
      <p:sp>
        <p:nvSpPr>
          <p:cNvPr id="3" name="内容占位符 2">
            <a:extLst>
              <a:ext uri="{FF2B5EF4-FFF2-40B4-BE49-F238E27FC236}">
                <a16:creationId xmlns:a16="http://schemas.microsoft.com/office/drawing/2014/main" id="{49EF6D1C-700F-234D-8E8E-6827DFDD1CFE}"/>
              </a:ext>
            </a:extLst>
          </p:cNvPr>
          <p:cNvSpPr>
            <a:spLocks noGrp="1"/>
          </p:cNvSpPr>
          <p:nvPr>
            <p:ph idx="1"/>
          </p:nvPr>
        </p:nvSpPr>
        <p:spPr>
          <a:xfrm>
            <a:off x="1451579" y="2015732"/>
            <a:ext cx="9603275" cy="4537468"/>
          </a:xfrm>
        </p:spPr>
        <p:txBody>
          <a:bodyPr>
            <a:normAutofit/>
          </a:bodyPr>
          <a:lstStyle/>
          <a:p>
            <a:r>
              <a:rPr kumimoji="1" lang="zh-CN" altLang="en-US" sz="2800" dirty="0">
                <a:latin typeface="微软雅黑" panose="020B0503020204020204" pitchFamily="34" charset="-122"/>
                <a:ea typeface="微软雅黑" panose="020B0503020204020204" pitchFamily="34" charset="-122"/>
              </a:rPr>
              <a:t>在</a:t>
            </a:r>
            <a:r>
              <a:rPr kumimoji="1" lang="en-US" altLang="zh-CN" sz="2800" dirty="0">
                <a:latin typeface="微软雅黑" panose="020B0503020204020204" pitchFamily="34" charset="-122"/>
                <a:ea typeface="微软雅黑" panose="020B0503020204020204" pitchFamily="34" charset="-122"/>
              </a:rPr>
              <a:t>RTX 2080</a:t>
            </a:r>
            <a:r>
              <a:rPr kumimoji="1" lang="zh-CN" altLang="en-US" sz="2800" dirty="0">
                <a:latin typeface="微软雅黑" panose="020B0503020204020204" pitchFamily="34" charset="-122"/>
                <a:ea typeface="微软雅黑" panose="020B0503020204020204" pitchFamily="34" charset="-122"/>
              </a:rPr>
              <a:t>上实验，各部分的速度为</a:t>
            </a:r>
            <a:endParaRPr kumimoji="1" lang="en-US" altLang="zh-CN" sz="2800" dirty="0">
              <a:latin typeface="微软雅黑" panose="020B0503020204020204" pitchFamily="34" charset="-122"/>
              <a:ea typeface="微软雅黑" panose="020B0503020204020204" pitchFamily="34" charset="-122"/>
            </a:endParaRPr>
          </a:p>
          <a:p>
            <a:r>
              <a:rPr kumimoji="1" lang="zh-CN" altLang="en-US" sz="2800" dirty="0">
                <a:latin typeface="微软雅黑" panose="020B0503020204020204" pitchFamily="34" charset="-122"/>
                <a:ea typeface="微软雅黑" panose="020B0503020204020204" pitchFamily="34" charset="-122"/>
              </a:rPr>
              <a:t>训练过程每张图片：</a:t>
            </a:r>
            <a:endParaRPr kumimoji="1" lang="en-US" altLang="zh-CN" sz="2800" dirty="0">
              <a:latin typeface="微软雅黑" panose="020B0503020204020204" pitchFamily="34" charset="-122"/>
              <a:ea typeface="微软雅黑" panose="020B0503020204020204" pitchFamily="34" charset="-122"/>
            </a:endParaRPr>
          </a:p>
          <a:p>
            <a:pPr lvl="1"/>
            <a:r>
              <a:rPr kumimoji="1" lang="en-US" altLang="zh-CN" sz="2600" dirty="0">
                <a:latin typeface="微软雅黑" panose="020B0503020204020204" pitchFamily="34" charset="-122"/>
                <a:ea typeface="微软雅黑" panose="020B0503020204020204" pitchFamily="34" charset="-122"/>
              </a:rPr>
              <a:t>BATCH SIZE</a:t>
            </a:r>
            <a:r>
              <a:rPr kumimoji="1" lang="zh-CN" altLang="en-US" sz="2600" dirty="0">
                <a:latin typeface="微软雅黑" panose="020B0503020204020204" pitchFamily="34" charset="-122"/>
                <a:ea typeface="微软雅黑" panose="020B0503020204020204" pitchFamily="34" charset="-122"/>
              </a:rPr>
              <a:t>：</a:t>
            </a:r>
            <a:r>
              <a:rPr kumimoji="1" lang="en-US" altLang="zh-CN" sz="2600" dirty="0">
                <a:latin typeface="微软雅黑" panose="020B0503020204020204" pitchFamily="34" charset="-122"/>
                <a:ea typeface="微软雅黑" panose="020B0503020204020204" pitchFamily="34" charset="-122"/>
              </a:rPr>
              <a:t> 1024</a:t>
            </a:r>
            <a:r>
              <a:rPr kumimoji="1" lang="zh-CN" altLang="en-US" sz="2600" dirty="0">
                <a:latin typeface="微软雅黑" panose="020B0503020204020204" pitchFamily="34" charset="-122"/>
                <a:ea typeface="微软雅黑" panose="020B0503020204020204" pitchFamily="34" charset="-122"/>
              </a:rPr>
              <a:t>个射线</a:t>
            </a:r>
            <a:endParaRPr kumimoji="1" lang="en-US" altLang="zh-CN" sz="2600" dirty="0">
              <a:latin typeface="微软雅黑" panose="020B0503020204020204" pitchFamily="34" charset="-122"/>
              <a:ea typeface="微软雅黑" panose="020B0503020204020204" pitchFamily="34" charset="-122"/>
            </a:endParaRPr>
          </a:p>
          <a:p>
            <a:pPr lvl="1"/>
            <a:r>
              <a:rPr kumimoji="1" lang="zh-CN" altLang="en-US" sz="2600" dirty="0">
                <a:latin typeface="微软雅黑" panose="020B0503020204020204" pitchFamily="34" charset="-122"/>
                <a:ea typeface="微软雅黑" panose="020B0503020204020204" pitchFamily="34" charset="-122"/>
              </a:rPr>
              <a:t>粗粒度采样：</a:t>
            </a:r>
            <a:r>
              <a:rPr kumimoji="1" lang="en-US" altLang="zh-CN" sz="2600" dirty="0">
                <a:latin typeface="微软雅黑" panose="020B0503020204020204" pitchFamily="34" charset="-122"/>
                <a:ea typeface="微软雅黑" panose="020B0503020204020204" pitchFamily="34" charset="-122"/>
              </a:rPr>
              <a:t>10.28fps</a:t>
            </a:r>
          </a:p>
          <a:p>
            <a:pPr lvl="1"/>
            <a:r>
              <a:rPr kumimoji="1" lang="zh-CN" altLang="en-US" sz="2600" dirty="0">
                <a:latin typeface="微软雅黑" panose="020B0503020204020204" pitchFamily="34" charset="-122"/>
                <a:ea typeface="微软雅黑" panose="020B0503020204020204" pitchFamily="34" charset="-122"/>
              </a:rPr>
              <a:t>在只有粗粒度的情况下，训练到收敛只需要</a:t>
            </a:r>
            <a:r>
              <a:rPr kumimoji="1" lang="en-US" altLang="zh-CN" sz="2600" dirty="0">
                <a:latin typeface="微软雅黑" panose="020B0503020204020204" pitchFamily="34" charset="-122"/>
                <a:ea typeface="微软雅黑" panose="020B0503020204020204" pitchFamily="34" charset="-122"/>
              </a:rPr>
              <a:t>6h</a:t>
            </a:r>
            <a:r>
              <a:rPr kumimoji="1" lang="zh-CN" altLang="en-US" sz="2600" dirty="0">
                <a:latin typeface="微软雅黑" panose="020B0503020204020204" pitchFamily="34" charset="-122"/>
                <a:ea typeface="微软雅黑" panose="020B0503020204020204" pitchFamily="34" charset="-122"/>
              </a:rPr>
              <a:t>左右</a:t>
            </a:r>
            <a:endParaRPr kumimoji="1" lang="en-US" altLang="zh-CN" sz="2600" dirty="0">
              <a:latin typeface="微软雅黑" panose="020B0503020204020204" pitchFamily="34" charset="-122"/>
              <a:ea typeface="微软雅黑" panose="020B0503020204020204" pitchFamily="34" charset="-122"/>
            </a:endParaRPr>
          </a:p>
          <a:p>
            <a:r>
              <a:rPr kumimoji="1" lang="zh-CN" altLang="en-US" sz="2800" dirty="0">
                <a:latin typeface="微软雅黑" panose="020B0503020204020204" pitchFamily="34" charset="-122"/>
                <a:ea typeface="微软雅黑" panose="020B0503020204020204" pitchFamily="34" charset="-122"/>
              </a:rPr>
              <a:t>渲染过程</a:t>
            </a:r>
            <a:endParaRPr kumimoji="1" lang="en-US" altLang="zh-CN" sz="2800" dirty="0">
              <a:latin typeface="微软雅黑" panose="020B0503020204020204" pitchFamily="34" charset="-122"/>
              <a:ea typeface="微软雅黑" panose="020B0503020204020204" pitchFamily="34" charset="-122"/>
            </a:endParaRPr>
          </a:p>
          <a:p>
            <a:pPr lvl="1"/>
            <a:r>
              <a:rPr kumimoji="1" lang="zh-CN" altLang="en-US" sz="2600" dirty="0">
                <a:latin typeface="微软雅黑" panose="020B0503020204020204" pitchFamily="34" charset="-122"/>
                <a:ea typeface="微软雅黑" panose="020B0503020204020204" pitchFamily="34" charset="-122"/>
              </a:rPr>
              <a:t>每张图片大小</a:t>
            </a:r>
            <a:r>
              <a:rPr kumimoji="1" lang="en-US" altLang="zh-CN" sz="2600" dirty="0">
                <a:latin typeface="微软雅黑" panose="020B0503020204020204" pitchFamily="34" charset="-122"/>
                <a:ea typeface="微软雅黑" panose="020B0503020204020204" pitchFamily="34" charset="-122"/>
              </a:rPr>
              <a:t>512x512</a:t>
            </a:r>
            <a:r>
              <a:rPr kumimoji="1" lang="zh-CN" altLang="en-US" sz="2600" dirty="0">
                <a:latin typeface="微软雅黑" panose="020B0503020204020204" pitchFamily="34" charset="-122"/>
                <a:ea typeface="微软雅黑" panose="020B0503020204020204" pitchFamily="34" charset="-122"/>
              </a:rPr>
              <a:t>，渲染一张图片需要</a:t>
            </a:r>
            <a:r>
              <a:rPr kumimoji="1" lang="en-US" altLang="zh-CN" sz="2600" dirty="0">
                <a:latin typeface="微软雅黑" panose="020B0503020204020204" pitchFamily="34" charset="-122"/>
                <a:ea typeface="微软雅黑" panose="020B0503020204020204" pitchFamily="34" charset="-122"/>
              </a:rPr>
              <a:t>9.17s</a:t>
            </a:r>
          </a:p>
          <a:p>
            <a:pPr marL="457200" lvl="1" indent="0">
              <a:buNone/>
            </a:pPr>
            <a:endParaRPr kumimoji="1" lang="en-US" altLang="zh-CN" sz="2600" dirty="0">
              <a:latin typeface="微软雅黑" panose="020B0503020204020204" pitchFamily="34" charset="-122"/>
              <a:ea typeface="微软雅黑" panose="020B0503020204020204" pitchFamily="34" charset="-122"/>
            </a:endParaRPr>
          </a:p>
          <a:p>
            <a:endParaRPr kumimoji="1" lang="en-US" altLang="zh-CN" sz="2800" dirty="0">
              <a:latin typeface="微软雅黑" panose="020B0503020204020204" pitchFamily="34" charset="-122"/>
              <a:ea typeface="微软雅黑" panose="020B0503020204020204" pitchFamily="34" charset="-122"/>
            </a:endParaRPr>
          </a:p>
          <a:p>
            <a:endParaRPr kumimoji="1" lang="zh-CN" altLang="en-US"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028A893-273D-4400-854C-870E1BC0591F}"/>
              </a:ext>
            </a:extLst>
          </p:cNvPr>
          <p:cNvPicPr>
            <a:picLocks noChangeAspect="1"/>
          </p:cNvPicPr>
          <p:nvPr/>
        </p:nvPicPr>
        <p:blipFill>
          <a:blip r:embed="rId2"/>
          <a:stretch>
            <a:fillRect/>
          </a:stretch>
        </p:blipFill>
        <p:spPr>
          <a:xfrm>
            <a:off x="4618141" y="166452"/>
            <a:ext cx="1401225" cy="1392290"/>
          </a:xfrm>
          <a:prstGeom prst="rect">
            <a:avLst/>
          </a:prstGeom>
          <a:scene3d>
            <a:camera prst="isometricOffAxis2Right"/>
            <a:lightRig rig="threePt" dir="t"/>
          </a:scene3d>
        </p:spPr>
      </p:pic>
      <p:grpSp>
        <p:nvGrpSpPr>
          <p:cNvPr id="5" name="Group 41">
            <a:extLst>
              <a:ext uri="{FF2B5EF4-FFF2-40B4-BE49-F238E27FC236}">
                <a16:creationId xmlns:a16="http://schemas.microsoft.com/office/drawing/2014/main" id="{8F47E677-AEED-4E23-8E54-B8A8CD82491B}"/>
              </a:ext>
            </a:extLst>
          </p:cNvPr>
          <p:cNvGrpSpPr/>
          <p:nvPr/>
        </p:nvGrpSpPr>
        <p:grpSpPr>
          <a:xfrm>
            <a:off x="5649173" y="120584"/>
            <a:ext cx="2351848" cy="1626759"/>
            <a:chOff x="4749167" y="3132931"/>
            <a:chExt cx="3114675" cy="3133725"/>
          </a:xfrm>
        </p:grpSpPr>
        <p:pic>
          <p:nvPicPr>
            <p:cNvPr id="6" name="Picture 20">
              <a:extLst>
                <a:ext uri="{FF2B5EF4-FFF2-40B4-BE49-F238E27FC236}">
                  <a16:creationId xmlns:a16="http://schemas.microsoft.com/office/drawing/2014/main" id="{4132480D-0582-4420-9836-0C7B40EB6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167" y="3132931"/>
              <a:ext cx="3114675" cy="3133725"/>
            </a:xfrm>
            <a:prstGeom prst="rect">
              <a:avLst/>
            </a:prstGeom>
          </p:spPr>
        </p:pic>
        <p:sp>
          <p:nvSpPr>
            <p:cNvPr id="7" name="Oval 21">
              <a:extLst>
                <a:ext uri="{FF2B5EF4-FFF2-40B4-BE49-F238E27FC236}">
                  <a16:creationId xmlns:a16="http://schemas.microsoft.com/office/drawing/2014/main" id="{EEDB61FC-8A54-4359-B2CD-433EAE38F68A}"/>
                </a:ext>
              </a:extLst>
            </p:cNvPr>
            <p:cNvSpPr/>
            <p:nvPr/>
          </p:nvSpPr>
          <p:spPr>
            <a:xfrm>
              <a:off x="6130292" y="4562316"/>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Oval 22">
              <a:extLst>
                <a:ext uri="{FF2B5EF4-FFF2-40B4-BE49-F238E27FC236}">
                  <a16:creationId xmlns:a16="http://schemas.microsoft.com/office/drawing/2014/main" id="{603B88A8-BFE9-493D-91BE-FFDA6418FB02}"/>
                </a:ext>
              </a:extLst>
            </p:cNvPr>
            <p:cNvSpPr/>
            <p:nvPr/>
          </p:nvSpPr>
          <p:spPr>
            <a:xfrm>
              <a:off x="5905820" y="4464050"/>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Oval 23">
              <a:extLst>
                <a:ext uri="{FF2B5EF4-FFF2-40B4-BE49-F238E27FC236}">
                  <a16:creationId xmlns:a16="http://schemas.microsoft.com/office/drawing/2014/main" id="{32EAA923-41ED-4E08-B490-75A6AC9E0A35}"/>
                </a:ext>
              </a:extLst>
            </p:cNvPr>
            <p:cNvSpPr/>
            <p:nvPr/>
          </p:nvSpPr>
          <p:spPr>
            <a:xfrm>
              <a:off x="5691508" y="437094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Oval 24">
              <a:extLst>
                <a:ext uri="{FF2B5EF4-FFF2-40B4-BE49-F238E27FC236}">
                  <a16:creationId xmlns:a16="http://schemas.microsoft.com/office/drawing/2014/main" id="{0E7E36EA-66B4-46D1-8910-DA61CBADCD1A}"/>
                </a:ext>
              </a:extLst>
            </p:cNvPr>
            <p:cNvSpPr/>
            <p:nvPr/>
          </p:nvSpPr>
          <p:spPr>
            <a:xfrm>
              <a:off x="5459734" y="428712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Rectangle 35">
                  <a:extLst>
                    <a:ext uri="{FF2B5EF4-FFF2-40B4-BE49-F238E27FC236}">
                      <a16:creationId xmlns:a16="http://schemas.microsoft.com/office/drawing/2014/main" id="{F1AC256C-753C-42B7-B261-761EE9762467}"/>
                    </a:ext>
                  </a:extLst>
                </p:cNvPr>
                <p:cNvSpPr/>
                <p:nvPr/>
              </p:nvSpPr>
              <p:spPr>
                <a:xfrm>
                  <a:off x="5962970" y="4581643"/>
                  <a:ext cx="53854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11" name="Rectangle 35">
                  <a:extLst>
                    <a:ext uri="{FF2B5EF4-FFF2-40B4-BE49-F238E27FC236}">
                      <a16:creationId xmlns:a16="http://schemas.microsoft.com/office/drawing/2014/main" id="{F1AC256C-753C-42B7-B261-761EE9762467}"/>
                    </a:ext>
                  </a:extLst>
                </p:cNvPr>
                <p:cNvSpPr>
                  <a:spLocks noRot="1" noChangeAspect="1" noMove="1" noResize="1" noEditPoints="1" noAdjustHandles="1" noChangeArrowheads="1" noChangeShapeType="1" noTextEdit="1"/>
                </p:cNvSpPr>
                <p:nvPr/>
              </p:nvSpPr>
              <p:spPr>
                <a:xfrm>
                  <a:off x="5962970" y="4581643"/>
                  <a:ext cx="538548" cy="592890"/>
                </a:xfrm>
                <a:prstGeom prst="rect">
                  <a:avLst/>
                </a:prstGeom>
                <a:blipFill>
                  <a:blip r:embed="rId4"/>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37">
                  <a:extLst>
                    <a:ext uri="{FF2B5EF4-FFF2-40B4-BE49-F238E27FC236}">
                      <a16:creationId xmlns:a16="http://schemas.microsoft.com/office/drawing/2014/main" id="{02442F98-8B5B-429F-B17C-0B94C7FAC1F4}"/>
                    </a:ext>
                  </a:extLst>
                </p:cNvPr>
                <p:cNvSpPr/>
                <p:nvPr/>
              </p:nvSpPr>
              <p:spPr>
                <a:xfrm>
                  <a:off x="5840587" y="3957350"/>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sub>
                        </m:sSub>
                      </m:oMath>
                    </m:oMathPara>
                  </a14:m>
                  <a:endParaRPr lang="zh-CN" altLang="en-US" dirty="0"/>
                </a:p>
              </p:txBody>
            </p:sp>
          </mc:Choice>
          <mc:Fallback xmlns="">
            <p:sp>
              <p:nvSpPr>
                <p:cNvPr id="12" name="Rectangle 37">
                  <a:extLst>
                    <a:ext uri="{FF2B5EF4-FFF2-40B4-BE49-F238E27FC236}">
                      <a16:creationId xmlns:a16="http://schemas.microsoft.com/office/drawing/2014/main" id="{02442F98-8B5B-429F-B17C-0B94C7FAC1F4}"/>
                    </a:ext>
                  </a:extLst>
                </p:cNvPr>
                <p:cNvSpPr>
                  <a:spLocks noRot="1" noChangeAspect="1" noMove="1" noResize="1" noEditPoints="1" noAdjustHandles="1" noChangeArrowheads="1" noChangeShapeType="1" noTextEdit="1"/>
                </p:cNvSpPr>
                <p:nvPr/>
              </p:nvSpPr>
              <p:spPr>
                <a:xfrm>
                  <a:off x="5840587" y="3957350"/>
                  <a:ext cx="544068" cy="592890"/>
                </a:xfrm>
                <a:prstGeom prst="rect">
                  <a:avLst/>
                </a:prstGeom>
                <a:blipFill>
                  <a:blip r:embed="rId5"/>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38">
                  <a:extLst>
                    <a:ext uri="{FF2B5EF4-FFF2-40B4-BE49-F238E27FC236}">
                      <a16:creationId xmlns:a16="http://schemas.microsoft.com/office/drawing/2014/main" id="{9E81E205-041D-4A46-9404-FE60142A1CC2}"/>
                    </a:ext>
                  </a:extLst>
                </p:cNvPr>
                <p:cNvSpPr/>
                <p:nvPr/>
              </p:nvSpPr>
              <p:spPr>
                <a:xfrm>
                  <a:off x="5439818" y="4348898"/>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13" name="Rectangle 38">
                  <a:extLst>
                    <a:ext uri="{FF2B5EF4-FFF2-40B4-BE49-F238E27FC236}">
                      <a16:creationId xmlns:a16="http://schemas.microsoft.com/office/drawing/2014/main" id="{9E81E205-041D-4A46-9404-FE60142A1CC2}"/>
                    </a:ext>
                  </a:extLst>
                </p:cNvPr>
                <p:cNvSpPr>
                  <a:spLocks noRot="1" noChangeAspect="1" noMove="1" noResize="1" noEditPoints="1" noAdjustHandles="1" noChangeArrowheads="1" noChangeShapeType="1" noTextEdit="1"/>
                </p:cNvSpPr>
                <p:nvPr/>
              </p:nvSpPr>
              <p:spPr>
                <a:xfrm>
                  <a:off x="5439818" y="4348898"/>
                  <a:ext cx="544068" cy="592890"/>
                </a:xfrm>
                <a:prstGeom prst="rect">
                  <a:avLst/>
                </a:prstGeom>
                <a:blipFill>
                  <a:blip r:embed="rId6"/>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39">
                  <a:extLst>
                    <a:ext uri="{FF2B5EF4-FFF2-40B4-BE49-F238E27FC236}">
                      <a16:creationId xmlns:a16="http://schemas.microsoft.com/office/drawing/2014/main" id="{6E192E22-3DE0-4633-B09A-93C0E3064DEB}"/>
                    </a:ext>
                  </a:extLst>
                </p:cNvPr>
                <p:cNvSpPr/>
                <p:nvPr/>
              </p:nvSpPr>
              <p:spPr>
                <a:xfrm>
                  <a:off x="5263438" y="3660906"/>
                  <a:ext cx="542370"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14" name="Rectangle 39">
                  <a:extLst>
                    <a:ext uri="{FF2B5EF4-FFF2-40B4-BE49-F238E27FC236}">
                      <a16:creationId xmlns:a16="http://schemas.microsoft.com/office/drawing/2014/main" id="{6E192E22-3DE0-4633-B09A-93C0E3064DEB}"/>
                    </a:ext>
                  </a:extLst>
                </p:cNvPr>
                <p:cNvSpPr>
                  <a:spLocks noRot="1" noChangeAspect="1" noMove="1" noResize="1" noEditPoints="1" noAdjustHandles="1" noChangeArrowheads="1" noChangeShapeType="1" noTextEdit="1"/>
                </p:cNvSpPr>
                <p:nvPr/>
              </p:nvSpPr>
              <p:spPr>
                <a:xfrm>
                  <a:off x="5263438" y="3660906"/>
                  <a:ext cx="542370" cy="592890"/>
                </a:xfrm>
                <a:prstGeom prst="rect">
                  <a:avLst/>
                </a:prstGeom>
                <a:blipFill>
                  <a:blip r:embed="rId7"/>
                  <a:stretch>
                    <a:fillRect b="-4000"/>
                  </a:stretch>
                </a:blipFill>
              </p:spPr>
              <p:txBody>
                <a:bodyPr/>
                <a:lstStyle/>
                <a:p>
                  <a:r>
                    <a:rPr lang="zh-CN" altLang="en-US">
                      <a:noFill/>
                    </a:rPr>
                    <a:t> </a:t>
                  </a:r>
                </a:p>
              </p:txBody>
            </p:sp>
          </mc:Fallback>
        </mc:AlternateContent>
      </p:grpSp>
      <p:pic>
        <p:nvPicPr>
          <p:cNvPr id="15" name="图片 14">
            <a:extLst>
              <a:ext uri="{FF2B5EF4-FFF2-40B4-BE49-F238E27FC236}">
                <a16:creationId xmlns:a16="http://schemas.microsoft.com/office/drawing/2014/main" id="{C12D5B88-701A-4AFD-BAB1-37283C341E1F}"/>
              </a:ext>
            </a:extLst>
          </p:cNvPr>
          <p:cNvPicPr>
            <a:picLocks noChangeAspect="1"/>
          </p:cNvPicPr>
          <p:nvPr/>
        </p:nvPicPr>
        <p:blipFill>
          <a:blip r:embed="rId2"/>
          <a:stretch>
            <a:fillRect/>
          </a:stretch>
        </p:blipFill>
        <p:spPr>
          <a:xfrm>
            <a:off x="8099817" y="158695"/>
            <a:ext cx="1401225" cy="1392290"/>
          </a:xfrm>
          <a:prstGeom prst="rect">
            <a:avLst/>
          </a:prstGeom>
          <a:scene3d>
            <a:camera prst="isometricOffAxis2Right"/>
            <a:lightRig rig="threePt" dir="t"/>
          </a:scene3d>
        </p:spPr>
      </p:pic>
      <p:grpSp>
        <p:nvGrpSpPr>
          <p:cNvPr id="16" name="Group 41">
            <a:extLst>
              <a:ext uri="{FF2B5EF4-FFF2-40B4-BE49-F238E27FC236}">
                <a16:creationId xmlns:a16="http://schemas.microsoft.com/office/drawing/2014/main" id="{E954E6B2-17DB-439C-90F9-84B20C3382A2}"/>
              </a:ext>
            </a:extLst>
          </p:cNvPr>
          <p:cNvGrpSpPr/>
          <p:nvPr/>
        </p:nvGrpSpPr>
        <p:grpSpPr>
          <a:xfrm>
            <a:off x="9130849" y="112827"/>
            <a:ext cx="2351848" cy="1626759"/>
            <a:chOff x="4749167" y="3132931"/>
            <a:chExt cx="3114675" cy="3133725"/>
          </a:xfrm>
        </p:grpSpPr>
        <p:pic>
          <p:nvPicPr>
            <p:cNvPr id="17" name="Picture 20">
              <a:extLst>
                <a:ext uri="{FF2B5EF4-FFF2-40B4-BE49-F238E27FC236}">
                  <a16:creationId xmlns:a16="http://schemas.microsoft.com/office/drawing/2014/main" id="{5E65D666-758B-4941-9A23-C161A8DCC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167" y="3132931"/>
              <a:ext cx="3114675" cy="3133725"/>
            </a:xfrm>
            <a:prstGeom prst="rect">
              <a:avLst/>
            </a:prstGeom>
          </p:spPr>
        </p:pic>
        <p:sp>
          <p:nvSpPr>
            <p:cNvPr id="18" name="Oval 21">
              <a:extLst>
                <a:ext uri="{FF2B5EF4-FFF2-40B4-BE49-F238E27FC236}">
                  <a16:creationId xmlns:a16="http://schemas.microsoft.com/office/drawing/2014/main" id="{C91DFDF9-E8E1-48C3-8538-CAA5EE5016B1}"/>
                </a:ext>
              </a:extLst>
            </p:cNvPr>
            <p:cNvSpPr/>
            <p:nvPr/>
          </p:nvSpPr>
          <p:spPr>
            <a:xfrm>
              <a:off x="6130292" y="4562316"/>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Oval 22">
              <a:extLst>
                <a:ext uri="{FF2B5EF4-FFF2-40B4-BE49-F238E27FC236}">
                  <a16:creationId xmlns:a16="http://schemas.microsoft.com/office/drawing/2014/main" id="{1E658A92-784B-4EB0-BFE9-B2E22596B01B}"/>
                </a:ext>
              </a:extLst>
            </p:cNvPr>
            <p:cNvSpPr/>
            <p:nvPr/>
          </p:nvSpPr>
          <p:spPr>
            <a:xfrm>
              <a:off x="5905820" y="4464050"/>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Oval 23">
              <a:extLst>
                <a:ext uri="{FF2B5EF4-FFF2-40B4-BE49-F238E27FC236}">
                  <a16:creationId xmlns:a16="http://schemas.microsoft.com/office/drawing/2014/main" id="{A18DDBE0-5564-4376-86A6-138DC0E70C33}"/>
                </a:ext>
              </a:extLst>
            </p:cNvPr>
            <p:cNvSpPr/>
            <p:nvPr/>
          </p:nvSpPr>
          <p:spPr>
            <a:xfrm>
              <a:off x="5691508" y="437094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Oval 24">
              <a:extLst>
                <a:ext uri="{FF2B5EF4-FFF2-40B4-BE49-F238E27FC236}">
                  <a16:creationId xmlns:a16="http://schemas.microsoft.com/office/drawing/2014/main" id="{DBB60226-0EA8-4C37-B643-63659692D1C5}"/>
                </a:ext>
              </a:extLst>
            </p:cNvPr>
            <p:cNvSpPr/>
            <p:nvPr/>
          </p:nvSpPr>
          <p:spPr>
            <a:xfrm>
              <a:off x="5459734" y="428712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Rectangle 35">
                  <a:extLst>
                    <a:ext uri="{FF2B5EF4-FFF2-40B4-BE49-F238E27FC236}">
                      <a16:creationId xmlns:a16="http://schemas.microsoft.com/office/drawing/2014/main" id="{975D2577-AF4C-4E7D-8E22-B577D0F77055}"/>
                    </a:ext>
                  </a:extLst>
                </p:cNvPr>
                <p:cNvSpPr/>
                <p:nvPr/>
              </p:nvSpPr>
              <p:spPr>
                <a:xfrm>
                  <a:off x="5962970" y="4581643"/>
                  <a:ext cx="53854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22" name="Rectangle 35">
                  <a:extLst>
                    <a:ext uri="{FF2B5EF4-FFF2-40B4-BE49-F238E27FC236}">
                      <a16:creationId xmlns:a16="http://schemas.microsoft.com/office/drawing/2014/main" id="{975D2577-AF4C-4E7D-8E22-B577D0F77055}"/>
                    </a:ext>
                  </a:extLst>
                </p:cNvPr>
                <p:cNvSpPr>
                  <a:spLocks noRot="1" noChangeAspect="1" noMove="1" noResize="1" noEditPoints="1" noAdjustHandles="1" noChangeArrowheads="1" noChangeShapeType="1" noTextEdit="1"/>
                </p:cNvSpPr>
                <p:nvPr/>
              </p:nvSpPr>
              <p:spPr>
                <a:xfrm>
                  <a:off x="5962970" y="4581643"/>
                  <a:ext cx="538548" cy="592890"/>
                </a:xfrm>
                <a:prstGeom prst="rect">
                  <a:avLst/>
                </a:prstGeom>
                <a:blipFill>
                  <a:blip r:embed="rId8"/>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37">
                  <a:extLst>
                    <a:ext uri="{FF2B5EF4-FFF2-40B4-BE49-F238E27FC236}">
                      <a16:creationId xmlns:a16="http://schemas.microsoft.com/office/drawing/2014/main" id="{8312AB3E-0D86-4357-A258-4FA5B4DB929E}"/>
                    </a:ext>
                  </a:extLst>
                </p:cNvPr>
                <p:cNvSpPr/>
                <p:nvPr/>
              </p:nvSpPr>
              <p:spPr>
                <a:xfrm>
                  <a:off x="5840587" y="3957350"/>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sub>
                        </m:sSub>
                      </m:oMath>
                    </m:oMathPara>
                  </a14:m>
                  <a:endParaRPr lang="zh-CN" altLang="en-US" dirty="0"/>
                </a:p>
              </p:txBody>
            </p:sp>
          </mc:Choice>
          <mc:Fallback xmlns="">
            <p:sp>
              <p:nvSpPr>
                <p:cNvPr id="23" name="Rectangle 37">
                  <a:extLst>
                    <a:ext uri="{FF2B5EF4-FFF2-40B4-BE49-F238E27FC236}">
                      <a16:creationId xmlns:a16="http://schemas.microsoft.com/office/drawing/2014/main" id="{8312AB3E-0D86-4357-A258-4FA5B4DB929E}"/>
                    </a:ext>
                  </a:extLst>
                </p:cNvPr>
                <p:cNvSpPr>
                  <a:spLocks noRot="1" noChangeAspect="1" noMove="1" noResize="1" noEditPoints="1" noAdjustHandles="1" noChangeArrowheads="1" noChangeShapeType="1" noTextEdit="1"/>
                </p:cNvSpPr>
                <p:nvPr/>
              </p:nvSpPr>
              <p:spPr>
                <a:xfrm>
                  <a:off x="5840587" y="3957350"/>
                  <a:ext cx="544068" cy="592890"/>
                </a:xfrm>
                <a:prstGeom prst="rect">
                  <a:avLst/>
                </a:prstGeom>
                <a:blipFill>
                  <a:blip r:embed="rId9"/>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38">
                  <a:extLst>
                    <a:ext uri="{FF2B5EF4-FFF2-40B4-BE49-F238E27FC236}">
                      <a16:creationId xmlns:a16="http://schemas.microsoft.com/office/drawing/2014/main" id="{2924EDA9-2634-41DE-A1D7-83789C5B585A}"/>
                    </a:ext>
                  </a:extLst>
                </p:cNvPr>
                <p:cNvSpPr/>
                <p:nvPr/>
              </p:nvSpPr>
              <p:spPr>
                <a:xfrm>
                  <a:off x="5439818" y="4348898"/>
                  <a:ext cx="544068"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24" name="Rectangle 38">
                  <a:extLst>
                    <a:ext uri="{FF2B5EF4-FFF2-40B4-BE49-F238E27FC236}">
                      <a16:creationId xmlns:a16="http://schemas.microsoft.com/office/drawing/2014/main" id="{2924EDA9-2634-41DE-A1D7-83789C5B585A}"/>
                    </a:ext>
                  </a:extLst>
                </p:cNvPr>
                <p:cNvSpPr>
                  <a:spLocks noRot="1" noChangeAspect="1" noMove="1" noResize="1" noEditPoints="1" noAdjustHandles="1" noChangeArrowheads="1" noChangeShapeType="1" noTextEdit="1"/>
                </p:cNvSpPr>
                <p:nvPr/>
              </p:nvSpPr>
              <p:spPr>
                <a:xfrm>
                  <a:off x="5439818" y="4348898"/>
                  <a:ext cx="544068" cy="592890"/>
                </a:xfrm>
                <a:prstGeom prst="rect">
                  <a:avLst/>
                </a:prstGeom>
                <a:blipFill>
                  <a:blip r:embed="rId6"/>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39">
                  <a:extLst>
                    <a:ext uri="{FF2B5EF4-FFF2-40B4-BE49-F238E27FC236}">
                      <a16:creationId xmlns:a16="http://schemas.microsoft.com/office/drawing/2014/main" id="{E07DE2E6-357F-4DF3-B145-9A6F8A171922}"/>
                    </a:ext>
                  </a:extLst>
                </p:cNvPr>
                <p:cNvSpPr/>
                <p:nvPr/>
              </p:nvSpPr>
              <p:spPr>
                <a:xfrm>
                  <a:off x="5263438" y="3660906"/>
                  <a:ext cx="542370" cy="592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25" name="Rectangle 39">
                  <a:extLst>
                    <a:ext uri="{FF2B5EF4-FFF2-40B4-BE49-F238E27FC236}">
                      <a16:creationId xmlns:a16="http://schemas.microsoft.com/office/drawing/2014/main" id="{E07DE2E6-357F-4DF3-B145-9A6F8A171922}"/>
                    </a:ext>
                  </a:extLst>
                </p:cNvPr>
                <p:cNvSpPr>
                  <a:spLocks noRot="1" noChangeAspect="1" noMove="1" noResize="1" noEditPoints="1" noAdjustHandles="1" noChangeArrowheads="1" noChangeShapeType="1" noTextEdit="1"/>
                </p:cNvSpPr>
                <p:nvPr/>
              </p:nvSpPr>
              <p:spPr>
                <a:xfrm>
                  <a:off x="5263438" y="3660906"/>
                  <a:ext cx="542370" cy="592890"/>
                </a:xfrm>
                <a:prstGeom prst="rect">
                  <a:avLst/>
                </a:prstGeom>
                <a:blipFill>
                  <a:blip r:embed="rId10"/>
                  <a:stretch>
                    <a:fillRect b="-1961"/>
                  </a:stretch>
                </a:blipFill>
              </p:spPr>
              <p:txBody>
                <a:bodyPr/>
                <a:lstStyle/>
                <a:p>
                  <a:r>
                    <a:rPr lang="zh-CN" altLang="en-US">
                      <a:noFill/>
                    </a:rPr>
                    <a:t> </a:t>
                  </a:r>
                </a:p>
              </p:txBody>
            </p:sp>
          </mc:Fallback>
        </mc:AlternateContent>
      </p:grpSp>
      <p:sp>
        <p:nvSpPr>
          <p:cNvPr id="26" name="Oval 23">
            <a:extLst>
              <a:ext uri="{FF2B5EF4-FFF2-40B4-BE49-F238E27FC236}">
                <a16:creationId xmlns:a16="http://schemas.microsoft.com/office/drawing/2014/main" id="{EE49E533-10C1-458F-B946-F1A5A61638EF}"/>
              </a:ext>
            </a:extLst>
          </p:cNvPr>
          <p:cNvSpPr/>
          <p:nvPr/>
        </p:nvSpPr>
        <p:spPr>
          <a:xfrm>
            <a:off x="9928123" y="78407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Oval 23">
            <a:extLst>
              <a:ext uri="{FF2B5EF4-FFF2-40B4-BE49-F238E27FC236}">
                <a16:creationId xmlns:a16="http://schemas.microsoft.com/office/drawing/2014/main" id="{D7FBA858-AA7B-43F6-BD3C-D84B8AEBE2C1}"/>
              </a:ext>
            </a:extLst>
          </p:cNvPr>
          <p:cNvSpPr/>
          <p:nvPr/>
        </p:nvSpPr>
        <p:spPr>
          <a:xfrm>
            <a:off x="10080523" y="82217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8" name="Oval 23">
            <a:extLst>
              <a:ext uri="{FF2B5EF4-FFF2-40B4-BE49-F238E27FC236}">
                <a16:creationId xmlns:a16="http://schemas.microsoft.com/office/drawing/2014/main" id="{C60E3A8F-D3E7-43BB-91FC-D284E7FD64AA}"/>
              </a:ext>
            </a:extLst>
          </p:cNvPr>
          <p:cNvSpPr/>
          <p:nvPr/>
        </p:nvSpPr>
        <p:spPr>
          <a:xfrm>
            <a:off x="10137673" y="84122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9" name="Oval 23">
            <a:extLst>
              <a:ext uri="{FF2B5EF4-FFF2-40B4-BE49-F238E27FC236}">
                <a16:creationId xmlns:a16="http://schemas.microsoft.com/office/drawing/2014/main" id="{80BC41F6-AD33-4A2A-9B8F-823BDF653829}"/>
              </a:ext>
            </a:extLst>
          </p:cNvPr>
          <p:cNvSpPr/>
          <p:nvPr/>
        </p:nvSpPr>
        <p:spPr>
          <a:xfrm>
            <a:off x="10004323" y="803121"/>
            <a:ext cx="86306" cy="59335"/>
          </a:xfrm>
          <a:prstGeom prst="ellipse">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33720129"/>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9D9AA-46AE-6A47-813D-5E61390876F0}"/>
              </a:ext>
            </a:extLst>
          </p:cNvPr>
          <p:cNvSpPr>
            <a:spLocks noGrp="1"/>
          </p:cNvSpPr>
          <p:nvPr>
            <p:ph type="title"/>
          </p:nvPr>
        </p:nvSpPr>
        <p:spPr/>
        <p:txBody>
          <a:bodyPr/>
          <a:lstStyle/>
          <a:p>
            <a:r>
              <a:rPr kumimoji="1" lang="zh-CN" altLang="en-US" b="1" dirty="0">
                <a:latin typeface="微软雅黑" panose="020B0503020204020204" pitchFamily="34" charset="-122"/>
                <a:ea typeface="微软雅黑" panose="020B0503020204020204" pitchFamily="34" charset="-122"/>
              </a:rPr>
              <a:t>数据集描述</a:t>
            </a:r>
            <a:endParaRPr kumimoji="1" lang="zh-CN" altLang="en-US"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34AFC73C-A034-436D-B62C-A5A49E60F23D}"/>
              </a:ext>
            </a:extLst>
          </p:cNvPr>
          <p:cNvPicPr>
            <a:picLocks noChangeAspect="1"/>
          </p:cNvPicPr>
          <p:nvPr/>
        </p:nvPicPr>
        <p:blipFill>
          <a:blip r:embed="rId2"/>
          <a:stretch>
            <a:fillRect/>
          </a:stretch>
        </p:blipFill>
        <p:spPr>
          <a:xfrm>
            <a:off x="2202473" y="2367504"/>
            <a:ext cx="1914286" cy="1066667"/>
          </a:xfrm>
          <a:prstGeom prst="rect">
            <a:avLst/>
          </a:prstGeom>
        </p:spPr>
      </p:pic>
      <p:pic>
        <p:nvPicPr>
          <p:cNvPr id="14" name="图片 13">
            <a:extLst>
              <a:ext uri="{FF2B5EF4-FFF2-40B4-BE49-F238E27FC236}">
                <a16:creationId xmlns:a16="http://schemas.microsoft.com/office/drawing/2014/main" id="{C2B229B6-44BB-4522-81FD-89BE4457149B}"/>
              </a:ext>
            </a:extLst>
          </p:cNvPr>
          <p:cNvPicPr>
            <a:picLocks noChangeAspect="1"/>
          </p:cNvPicPr>
          <p:nvPr/>
        </p:nvPicPr>
        <p:blipFill>
          <a:blip r:embed="rId3"/>
          <a:stretch>
            <a:fillRect/>
          </a:stretch>
        </p:blipFill>
        <p:spPr>
          <a:xfrm>
            <a:off x="1175354" y="3989819"/>
            <a:ext cx="1752600" cy="1759583"/>
          </a:xfrm>
          <a:prstGeom prst="rect">
            <a:avLst/>
          </a:prstGeom>
        </p:spPr>
      </p:pic>
      <p:pic>
        <p:nvPicPr>
          <p:cNvPr id="16" name="图片 15">
            <a:extLst>
              <a:ext uri="{FF2B5EF4-FFF2-40B4-BE49-F238E27FC236}">
                <a16:creationId xmlns:a16="http://schemas.microsoft.com/office/drawing/2014/main" id="{A8A6F45E-070B-4A41-98B9-1D3EB92E3DE8}"/>
              </a:ext>
            </a:extLst>
          </p:cNvPr>
          <p:cNvPicPr>
            <a:picLocks noChangeAspect="1"/>
          </p:cNvPicPr>
          <p:nvPr/>
        </p:nvPicPr>
        <p:blipFill>
          <a:blip r:embed="rId4"/>
          <a:stretch>
            <a:fillRect/>
          </a:stretch>
        </p:blipFill>
        <p:spPr>
          <a:xfrm>
            <a:off x="3215028" y="3982259"/>
            <a:ext cx="1806413" cy="1767143"/>
          </a:xfrm>
          <a:prstGeom prst="rect">
            <a:avLst/>
          </a:prstGeom>
        </p:spPr>
      </p:pic>
      <p:pic>
        <p:nvPicPr>
          <p:cNvPr id="17" name="图片 16">
            <a:extLst>
              <a:ext uri="{FF2B5EF4-FFF2-40B4-BE49-F238E27FC236}">
                <a16:creationId xmlns:a16="http://schemas.microsoft.com/office/drawing/2014/main" id="{70870CFA-95AE-436A-8AFD-D8A8DC4FBD2F}"/>
              </a:ext>
            </a:extLst>
          </p:cNvPr>
          <p:cNvPicPr>
            <a:picLocks noChangeAspect="1"/>
          </p:cNvPicPr>
          <p:nvPr/>
        </p:nvPicPr>
        <p:blipFill>
          <a:blip r:embed="rId5"/>
          <a:stretch>
            <a:fillRect/>
          </a:stretch>
        </p:blipFill>
        <p:spPr>
          <a:xfrm>
            <a:off x="5308515" y="3980887"/>
            <a:ext cx="1752601" cy="1769885"/>
          </a:xfrm>
          <a:prstGeom prst="rect">
            <a:avLst/>
          </a:prstGeom>
        </p:spPr>
      </p:pic>
      <p:sp>
        <p:nvSpPr>
          <p:cNvPr id="20" name="Speech Bubble: Rectangle with Corners Rounded 10">
            <a:extLst>
              <a:ext uri="{FF2B5EF4-FFF2-40B4-BE49-F238E27FC236}">
                <a16:creationId xmlns:a16="http://schemas.microsoft.com/office/drawing/2014/main" id="{518D44BB-2AA2-454F-998F-5E81F1515999}"/>
              </a:ext>
            </a:extLst>
          </p:cNvPr>
          <p:cNvSpPr/>
          <p:nvPr/>
        </p:nvSpPr>
        <p:spPr>
          <a:xfrm>
            <a:off x="279978" y="2700333"/>
            <a:ext cx="1593852" cy="510794"/>
          </a:xfrm>
          <a:prstGeom prst="wedgeRoundRectCallout">
            <a:avLst>
              <a:gd name="adj1" fmla="val 49941"/>
              <a:gd name="adj2" fmla="val -475"/>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err="1">
                <a:solidFill>
                  <a:srgbClr val="C00000"/>
                </a:solidFill>
              </a:rPr>
              <a:t>MultiHuman</a:t>
            </a:r>
            <a:r>
              <a:rPr lang="en-US" altLang="zh-CN" b="1" dirty="0">
                <a:solidFill>
                  <a:srgbClr val="C00000"/>
                </a:solidFill>
              </a:rPr>
              <a:t> Dataset</a:t>
            </a:r>
            <a:endParaRPr lang="zh-CN" altLang="en-US" dirty="0">
              <a:solidFill>
                <a:srgbClr val="C00000"/>
              </a:solidFill>
            </a:endParaRPr>
          </a:p>
        </p:txBody>
      </p:sp>
      <p:sp>
        <p:nvSpPr>
          <p:cNvPr id="4" name="文本框 3">
            <a:extLst>
              <a:ext uri="{FF2B5EF4-FFF2-40B4-BE49-F238E27FC236}">
                <a16:creationId xmlns:a16="http://schemas.microsoft.com/office/drawing/2014/main" id="{55BE4697-9CDF-4D57-84A1-5D67CC994260}"/>
              </a:ext>
            </a:extLst>
          </p:cNvPr>
          <p:cNvSpPr txBox="1"/>
          <p:nvPr/>
        </p:nvSpPr>
        <p:spPr>
          <a:xfrm>
            <a:off x="3991996" y="6050905"/>
            <a:ext cx="4685898" cy="369332"/>
          </a:xfrm>
          <a:prstGeom prst="rect">
            <a:avLst/>
          </a:prstGeom>
          <a:noFill/>
        </p:spPr>
        <p:txBody>
          <a:bodyPr wrap="none" rtlCol="0">
            <a:spAutoFit/>
          </a:bodyPr>
          <a:lstStyle/>
          <a:p>
            <a:r>
              <a:rPr lang="zh-CN" altLang="en-US" dirty="0"/>
              <a:t>训练图片演示，总共</a:t>
            </a:r>
            <a:r>
              <a:rPr lang="en-US" altLang="zh-CN" dirty="0"/>
              <a:t>30</a:t>
            </a:r>
            <a:r>
              <a:rPr lang="zh-CN" altLang="en-US" dirty="0"/>
              <a:t>个视角（只截取</a:t>
            </a:r>
            <a:r>
              <a:rPr lang="en-US" altLang="zh-CN" dirty="0"/>
              <a:t>5</a:t>
            </a:r>
            <a:r>
              <a:rPr lang="zh-CN" altLang="en-US" dirty="0"/>
              <a:t>张）</a:t>
            </a:r>
            <a:endParaRPr lang="en-US" altLang="zh-CN" dirty="0"/>
          </a:p>
        </p:txBody>
      </p:sp>
      <p:sp>
        <p:nvSpPr>
          <p:cNvPr id="18" name="文本框 17">
            <a:extLst>
              <a:ext uri="{FF2B5EF4-FFF2-40B4-BE49-F238E27FC236}">
                <a16:creationId xmlns:a16="http://schemas.microsoft.com/office/drawing/2014/main" id="{08CAD67F-A865-4EAF-8FAE-669949ACE4A7}"/>
              </a:ext>
            </a:extLst>
          </p:cNvPr>
          <p:cNvSpPr txBox="1"/>
          <p:nvPr/>
        </p:nvSpPr>
        <p:spPr>
          <a:xfrm>
            <a:off x="4573766" y="2535345"/>
            <a:ext cx="5602175" cy="1200329"/>
          </a:xfrm>
          <a:prstGeom prst="rect">
            <a:avLst/>
          </a:prstGeom>
          <a:noFill/>
        </p:spPr>
        <p:txBody>
          <a:bodyPr wrap="none" rtlCol="0">
            <a:spAutoFit/>
          </a:bodyPr>
          <a:lstStyle/>
          <a:p>
            <a:r>
              <a:rPr lang="en-US" altLang="zh-CN" dirty="0" err="1"/>
              <a:t>Transforms_train.json</a:t>
            </a:r>
            <a:r>
              <a:rPr lang="zh-CN" altLang="en-US" dirty="0"/>
              <a:t>给出了训练图片对应的相机参数</a:t>
            </a:r>
          </a:p>
          <a:p>
            <a:endParaRPr lang="en-US" altLang="zh-CN" dirty="0"/>
          </a:p>
          <a:p>
            <a:r>
              <a:rPr lang="en-US" altLang="zh-CN" dirty="0" err="1"/>
              <a:t>Transforms_test.json</a:t>
            </a:r>
            <a:r>
              <a:rPr lang="zh-CN" altLang="en-US" dirty="0"/>
              <a:t>给出了密集的相机参数用来做渲染</a:t>
            </a:r>
            <a:endParaRPr lang="en-US" altLang="zh-CN" dirty="0"/>
          </a:p>
          <a:p>
            <a:endParaRPr lang="en-US" altLang="zh-CN" dirty="0"/>
          </a:p>
        </p:txBody>
      </p:sp>
      <p:pic>
        <p:nvPicPr>
          <p:cNvPr id="5" name="图片 4">
            <a:extLst>
              <a:ext uri="{FF2B5EF4-FFF2-40B4-BE49-F238E27FC236}">
                <a16:creationId xmlns:a16="http://schemas.microsoft.com/office/drawing/2014/main" id="{966F3AB6-0FEA-4BF9-B49D-4853BBC8CDBD}"/>
              </a:ext>
            </a:extLst>
          </p:cNvPr>
          <p:cNvPicPr>
            <a:picLocks noChangeAspect="1"/>
          </p:cNvPicPr>
          <p:nvPr/>
        </p:nvPicPr>
        <p:blipFill>
          <a:blip r:embed="rId6"/>
          <a:stretch>
            <a:fillRect/>
          </a:stretch>
        </p:blipFill>
        <p:spPr>
          <a:xfrm>
            <a:off x="7482158" y="3989819"/>
            <a:ext cx="1748057" cy="1759583"/>
          </a:xfrm>
          <a:prstGeom prst="rect">
            <a:avLst/>
          </a:prstGeom>
        </p:spPr>
      </p:pic>
      <p:pic>
        <p:nvPicPr>
          <p:cNvPr id="7" name="图片 6">
            <a:extLst>
              <a:ext uri="{FF2B5EF4-FFF2-40B4-BE49-F238E27FC236}">
                <a16:creationId xmlns:a16="http://schemas.microsoft.com/office/drawing/2014/main" id="{ADAF13A2-762D-4E05-92E9-46E80729BE93}"/>
              </a:ext>
            </a:extLst>
          </p:cNvPr>
          <p:cNvPicPr>
            <a:picLocks noChangeAspect="1"/>
          </p:cNvPicPr>
          <p:nvPr/>
        </p:nvPicPr>
        <p:blipFill>
          <a:blip r:embed="rId7"/>
          <a:stretch>
            <a:fillRect/>
          </a:stretch>
        </p:blipFill>
        <p:spPr>
          <a:xfrm>
            <a:off x="9651257" y="3980887"/>
            <a:ext cx="1748058" cy="1763325"/>
          </a:xfrm>
          <a:prstGeom prst="rect">
            <a:avLst/>
          </a:prstGeom>
        </p:spPr>
      </p:pic>
    </p:spTree>
    <p:extLst>
      <p:ext uri="{BB962C8B-B14F-4D97-AF65-F5344CB8AC3E}">
        <p14:creationId xmlns:p14="http://schemas.microsoft.com/office/powerpoint/2010/main" val="374394408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9D9AA-46AE-6A47-813D-5E61390876F0}"/>
              </a:ext>
            </a:extLst>
          </p:cNvPr>
          <p:cNvSpPr>
            <a:spLocks noGrp="1"/>
          </p:cNvSpPr>
          <p:nvPr>
            <p:ph type="title"/>
          </p:nvPr>
        </p:nvSpPr>
        <p:spPr>
          <a:solidFill>
            <a:schemeClr val="bg1"/>
          </a:solidFill>
        </p:spPr>
        <p:txBody>
          <a:bodyPr/>
          <a:lstStyle/>
          <a:p>
            <a:r>
              <a:rPr kumimoji="1" lang="zh-CN" altLang="en-US" b="1" dirty="0">
                <a:latin typeface="微软雅黑" panose="020B0503020204020204" pitchFamily="34" charset="-122"/>
                <a:ea typeface="微软雅黑" panose="020B0503020204020204" pitchFamily="34" charset="-122"/>
              </a:rPr>
              <a:t>载入数据集</a:t>
            </a:r>
            <a:endParaRPr kumimoji="1"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23DF712-7B86-4BAD-B4F1-7A9E97586F95}"/>
              </a:ext>
            </a:extLst>
          </p:cNvPr>
          <p:cNvPicPr>
            <a:picLocks noChangeAspect="1"/>
          </p:cNvPicPr>
          <p:nvPr/>
        </p:nvPicPr>
        <p:blipFill>
          <a:blip r:embed="rId2"/>
          <a:stretch>
            <a:fillRect/>
          </a:stretch>
        </p:blipFill>
        <p:spPr>
          <a:xfrm>
            <a:off x="1924225" y="3141715"/>
            <a:ext cx="7923809" cy="1228571"/>
          </a:xfrm>
          <a:prstGeom prst="rect">
            <a:avLst/>
          </a:prstGeom>
        </p:spPr>
      </p:pic>
      <p:sp>
        <p:nvSpPr>
          <p:cNvPr id="9" name="Speech Bubble: Rectangle with Corners Rounded 10">
            <a:extLst>
              <a:ext uri="{FF2B5EF4-FFF2-40B4-BE49-F238E27FC236}">
                <a16:creationId xmlns:a16="http://schemas.microsoft.com/office/drawing/2014/main" id="{7CCA594C-FF1B-4119-A8F7-36C357385F3F}"/>
              </a:ext>
            </a:extLst>
          </p:cNvPr>
          <p:cNvSpPr/>
          <p:nvPr/>
        </p:nvSpPr>
        <p:spPr>
          <a:xfrm>
            <a:off x="1451579" y="2576524"/>
            <a:ext cx="945292" cy="398898"/>
          </a:xfrm>
          <a:prstGeom prst="wedgeRoundRectCallout">
            <a:avLst>
              <a:gd name="adj1" fmla="val 18582"/>
              <a:gd name="adj2" fmla="val 94927"/>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图片</a:t>
            </a:r>
            <a:endParaRPr lang="zh-CN" altLang="en-US" dirty="0">
              <a:solidFill>
                <a:srgbClr val="C00000"/>
              </a:solidFill>
            </a:endParaRPr>
          </a:p>
        </p:txBody>
      </p:sp>
      <p:sp>
        <p:nvSpPr>
          <p:cNvPr id="10" name="Speech Bubble: Rectangle with Corners Rounded 10">
            <a:extLst>
              <a:ext uri="{FF2B5EF4-FFF2-40B4-BE49-F238E27FC236}">
                <a16:creationId xmlns:a16="http://schemas.microsoft.com/office/drawing/2014/main" id="{53362ED0-D041-4E5F-9947-CD3BB87608A5}"/>
              </a:ext>
            </a:extLst>
          </p:cNvPr>
          <p:cNvSpPr/>
          <p:nvPr/>
        </p:nvSpPr>
        <p:spPr>
          <a:xfrm>
            <a:off x="2718022" y="2576524"/>
            <a:ext cx="1350233" cy="398898"/>
          </a:xfrm>
          <a:prstGeom prst="wedgeRoundRectCallout">
            <a:avLst>
              <a:gd name="adj1" fmla="val 19993"/>
              <a:gd name="adj2" fmla="val 47170"/>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相机参数</a:t>
            </a:r>
            <a:endParaRPr lang="zh-CN" altLang="en-US" dirty="0">
              <a:solidFill>
                <a:srgbClr val="C00000"/>
              </a:solidFill>
            </a:endParaRPr>
          </a:p>
        </p:txBody>
      </p:sp>
      <p:sp>
        <p:nvSpPr>
          <p:cNvPr id="11" name="Speech Bubble: Rectangle with Corners Rounded 10">
            <a:extLst>
              <a:ext uri="{FF2B5EF4-FFF2-40B4-BE49-F238E27FC236}">
                <a16:creationId xmlns:a16="http://schemas.microsoft.com/office/drawing/2014/main" id="{6DBF05A5-A922-44B0-9FAF-AF391F584A48}"/>
              </a:ext>
            </a:extLst>
          </p:cNvPr>
          <p:cNvSpPr/>
          <p:nvPr/>
        </p:nvSpPr>
        <p:spPr>
          <a:xfrm>
            <a:off x="4254071" y="2576524"/>
            <a:ext cx="2943225" cy="398898"/>
          </a:xfrm>
          <a:prstGeom prst="wedgeRoundRectCallout">
            <a:avLst>
              <a:gd name="adj1" fmla="val -28710"/>
              <a:gd name="adj2" fmla="val 102091"/>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训练、测试、验证集分割</a:t>
            </a:r>
            <a:endParaRPr lang="zh-CN" altLang="en-US" dirty="0">
              <a:solidFill>
                <a:srgbClr val="C00000"/>
              </a:solidFill>
            </a:endParaRPr>
          </a:p>
        </p:txBody>
      </p:sp>
      <p:sp>
        <p:nvSpPr>
          <p:cNvPr id="12" name="右大括号 11">
            <a:extLst>
              <a:ext uri="{FF2B5EF4-FFF2-40B4-BE49-F238E27FC236}">
                <a16:creationId xmlns:a16="http://schemas.microsoft.com/office/drawing/2014/main" id="{1933625E-49C5-4B70-B0BE-3A5C0EBF42FC}"/>
              </a:ext>
            </a:extLst>
          </p:cNvPr>
          <p:cNvSpPr/>
          <p:nvPr/>
        </p:nvSpPr>
        <p:spPr>
          <a:xfrm rot="16200000">
            <a:off x="3381746" y="2345590"/>
            <a:ext cx="132401" cy="1459848"/>
          </a:xfrm>
          <a:prstGeom prst="rightBrace">
            <a:avLst>
              <a:gd name="adj1" fmla="val 21250"/>
              <a:gd name="adj2" fmla="val 57500"/>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Speech Bubble: Rectangle with Corners Rounded 10">
            <a:extLst>
              <a:ext uri="{FF2B5EF4-FFF2-40B4-BE49-F238E27FC236}">
                <a16:creationId xmlns:a16="http://schemas.microsoft.com/office/drawing/2014/main" id="{852000E2-444C-4680-A3DF-B0CF07DD19DE}"/>
              </a:ext>
            </a:extLst>
          </p:cNvPr>
          <p:cNvSpPr/>
          <p:nvPr/>
        </p:nvSpPr>
        <p:spPr>
          <a:xfrm>
            <a:off x="1607454" y="4605349"/>
            <a:ext cx="1350233" cy="398898"/>
          </a:xfrm>
          <a:prstGeom prst="wedgeRoundRectCallout">
            <a:avLst>
              <a:gd name="adj1" fmla="val 8706"/>
              <a:gd name="adj2" fmla="val -93712"/>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采样范围</a:t>
            </a:r>
            <a:endParaRPr lang="zh-CN" altLang="en-US" dirty="0">
              <a:solidFill>
                <a:srgbClr val="C00000"/>
              </a:solidFill>
            </a:endParaRPr>
          </a:p>
        </p:txBody>
      </p:sp>
    </p:spTree>
    <p:extLst>
      <p:ext uri="{BB962C8B-B14F-4D97-AF65-F5344CB8AC3E}">
        <p14:creationId xmlns:p14="http://schemas.microsoft.com/office/powerpoint/2010/main" val="148746672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9D9AA-46AE-6A47-813D-5E61390876F0}"/>
              </a:ext>
            </a:extLst>
          </p:cNvPr>
          <p:cNvSpPr>
            <a:spLocks noGrp="1"/>
          </p:cNvSpPr>
          <p:nvPr>
            <p:ph type="title"/>
          </p:nvPr>
        </p:nvSpPr>
        <p:spPr/>
        <p:txBody>
          <a:bodyPr/>
          <a:lstStyle/>
          <a:p>
            <a:r>
              <a:rPr kumimoji="1" lang="zh-CN" altLang="en-US" b="1" dirty="0">
                <a:latin typeface="微软雅黑" panose="020B0503020204020204" pitchFamily="34" charset="-122"/>
                <a:ea typeface="微软雅黑" panose="020B0503020204020204" pitchFamily="34" charset="-122"/>
              </a:rPr>
              <a:t>选取图片和相机参数，产生射线</a:t>
            </a:r>
            <a:endParaRPr kumimoji="1"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23ED084-5E6D-45CF-ABF5-732D9B2588EC}"/>
              </a:ext>
            </a:extLst>
          </p:cNvPr>
          <p:cNvPicPr>
            <a:picLocks noChangeAspect="1"/>
          </p:cNvPicPr>
          <p:nvPr/>
        </p:nvPicPr>
        <p:blipFill>
          <a:blip r:embed="rId2"/>
          <a:stretch>
            <a:fillRect/>
          </a:stretch>
        </p:blipFill>
        <p:spPr>
          <a:xfrm>
            <a:off x="2661254" y="2385048"/>
            <a:ext cx="8485714" cy="3000000"/>
          </a:xfrm>
          <a:prstGeom prst="rect">
            <a:avLst/>
          </a:prstGeom>
        </p:spPr>
      </p:pic>
      <p:sp>
        <p:nvSpPr>
          <p:cNvPr id="23" name="Speech Bubble: Rectangle with Corners Rounded 10">
            <a:extLst>
              <a:ext uri="{FF2B5EF4-FFF2-40B4-BE49-F238E27FC236}">
                <a16:creationId xmlns:a16="http://schemas.microsoft.com/office/drawing/2014/main" id="{70D78D4B-CA70-4F6C-9A34-D5201B3491DA}"/>
              </a:ext>
            </a:extLst>
          </p:cNvPr>
          <p:cNvSpPr/>
          <p:nvPr/>
        </p:nvSpPr>
        <p:spPr>
          <a:xfrm>
            <a:off x="189115" y="3429000"/>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射线原点和方向</a:t>
            </a:r>
            <a:endParaRPr lang="zh-CN" altLang="en-US" dirty="0">
              <a:solidFill>
                <a:srgbClr val="C00000"/>
              </a:solidFill>
            </a:endParaRPr>
          </a:p>
        </p:txBody>
      </p:sp>
      <p:sp>
        <p:nvSpPr>
          <p:cNvPr id="24" name="Speech Bubble: Rectangle with Corners Rounded 10">
            <a:extLst>
              <a:ext uri="{FF2B5EF4-FFF2-40B4-BE49-F238E27FC236}">
                <a16:creationId xmlns:a16="http://schemas.microsoft.com/office/drawing/2014/main" id="{103044FE-98A5-4232-8C9B-7205ED2E0752}"/>
              </a:ext>
            </a:extLst>
          </p:cNvPr>
          <p:cNvSpPr/>
          <p:nvPr/>
        </p:nvSpPr>
        <p:spPr>
          <a:xfrm>
            <a:off x="189114" y="4267200"/>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随机选取若干射线</a:t>
            </a:r>
            <a:endParaRPr lang="zh-CN" altLang="en-US" dirty="0">
              <a:solidFill>
                <a:srgbClr val="C00000"/>
              </a:solidFill>
            </a:endParaRPr>
          </a:p>
        </p:txBody>
      </p:sp>
    </p:spTree>
    <p:extLst>
      <p:ext uri="{BB962C8B-B14F-4D97-AF65-F5344CB8AC3E}">
        <p14:creationId xmlns:p14="http://schemas.microsoft.com/office/powerpoint/2010/main" val="1954134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A8406-20FB-1D49-9388-843E0C9CDAF9}"/>
              </a:ext>
            </a:extLst>
          </p:cNvPr>
          <p:cNvSpPr>
            <a:spLocks noGrp="1"/>
          </p:cNvSpPr>
          <p:nvPr>
            <p:ph type="title"/>
          </p:nvPr>
        </p:nvSpPr>
        <p:spPr/>
        <p:txBody>
          <a:bodyPr/>
          <a:lstStyle/>
          <a:p>
            <a:r>
              <a:rPr kumimoji="1" lang="zh-CN" altLang="en-US" b="1" dirty="0">
                <a:latin typeface="微软雅黑" panose="020B0503020204020204" pitchFamily="34" charset="-122"/>
                <a:ea typeface="微软雅黑" panose="020B0503020204020204" pitchFamily="34" charset="-122"/>
              </a:rPr>
              <a:t>对射线进行采样，利用网络查询密度和颜色</a:t>
            </a:r>
          </a:p>
        </p:txBody>
      </p:sp>
      <p:pic>
        <p:nvPicPr>
          <p:cNvPr id="6" name="图片 5">
            <a:extLst>
              <a:ext uri="{FF2B5EF4-FFF2-40B4-BE49-F238E27FC236}">
                <a16:creationId xmlns:a16="http://schemas.microsoft.com/office/drawing/2014/main" id="{9C0786DB-5D74-4FD9-BDF2-BAF55352AED9}"/>
              </a:ext>
            </a:extLst>
          </p:cNvPr>
          <p:cNvPicPr>
            <a:picLocks noChangeAspect="1"/>
          </p:cNvPicPr>
          <p:nvPr/>
        </p:nvPicPr>
        <p:blipFill>
          <a:blip r:embed="rId2"/>
          <a:stretch>
            <a:fillRect/>
          </a:stretch>
        </p:blipFill>
        <p:spPr>
          <a:xfrm>
            <a:off x="2886519" y="2186187"/>
            <a:ext cx="7104762" cy="3190476"/>
          </a:xfrm>
          <a:prstGeom prst="rect">
            <a:avLst/>
          </a:prstGeom>
        </p:spPr>
      </p:pic>
      <p:sp>
        <p:nvSpPr>
          <p:cNvPr id="7" name="Speech Bubble: Rectangle with Corners Rounded 10">
            <a:extLst>
              <a:ext uri="{FF2B5EF4-FFF2-40B4-BE49-F238E27FC236}">
                <a16:creationId xmlns:a16="http://schemas.microsoft.com/office/drawing/2014/main" id="{4E139449-1A16-4849-8469-3366E4B25524}"/>
              </a:ext>
            </a:extLst>
          </p:cNvPr>
          <p:cNvSpPr/>
          <p:nvPr/>
        </p:nvSpPr>
        <p:spPr>
          <a:xfrm>
            <a:off x="189114" y="3781425"/>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采样方式</a:t>
            </a:r>
            <a:endParaRPr lang="zh-CN" altLang="en-US" dirty="0">
              <a:solidFill>
                <a:srgbClr val="C00000"/>
              </a:solidFill>
            </a:endParaRPr>
          </a:p>
        </p:txBody>
      </p:sp>
      <p:sp>
        <p:nvSpPr>
          <p:cNvPr id="8" name="Speech Bubble: Rectangle with Corners Rounded 10">
            <a:extLst>
              <a:ext uri="{FF2B5EF4-FFF2-40B4-BE49-F238E27FC236}">
                <a16:creationId xmlns:a16="http://schemas.microsoft.com/office/drawing/2014/main" id="{FFAD18C1-BD1A-438A-8F3D-61D6901AFF3E}"/>
              </a:ext>
            </a:extLst>
          </p:cNvPr>
          <p:cNvSpPr/>
          <p:nvPr/>
        </p:nvSpPr>
        <p:spPr>
          <a:xfrm>
            <a:off x="189113" y="5095875"/>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网络查询</a:t>
            </a:r>
            <a:endParaRPr lang="zh-CN" altLang="en-US" dirty="0">
              <a:solidFill>
                <a:srgbClr val="C00000"/>
              </a:solidFill>
            </a:endParaRPr>
          </a:p>
        </p:txBody>
      </p:sp>
    </p:spTree>
    <p:extLst>
      <p:ext uri="{BB962C8B-B14F-4D97-AF65-F5344CB8AC3E}">
        <p14:creationId xmlns:p14="http://schemas.microsoft.com/office/powerpoint/2010/main" val="131978857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6C33F-208D-D54E-85D7-0E904FF35F18}"/>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神经辐射场 </a:t>
            </a:r>
            <a:r>
              <a:rPr kumimoji="1" lang="en-US" altLang="zh-CN" dirty="0">
                <a:latin typeface="微软雅黑" panose="020B0503020204020204" pitchFamily="34" charset="-122"/>
                <a:ea typeface="微软雅黑" panose="020B0503020204020204" pitchFamily="34" charset="-122"/>
              </a:rPr>
              <a:t>Nerf</a:t>
            </a:r>
            <a:endParaRPr kumimoji="1" lang="zh-CN" altLang="en-US" dirty="0">
              <a:latin typeface="微软雅黑" panose="020B0503020204020204" pitchFamily="34" charset="-122"/>
              <a:ea typeface="微软雅黑" panose="020B0503020204020204" pitchFamily="34" charset="-122"/>
            </a:endParaRPr>
          </a:p>
        </p:txBody>
      </p:sp>
      <p:sp>
        <p:nvSpPr>
          <p:cNvPr id="4" name="内容占位符 3">
            <a:extLst>
              <a:ext uri="{FF2B5EF4-FFF2-40B4-BE49-F238E27FC236}">
                <a16:creationId xmlns:a16="http://schemas.microsoft.com/office/drawing/2014/main" id="{DA00F13D-0E8B-48D5-911E-E40AE69C9132}"/>
              </a:ext>
            </a:extLst>
          </p:cNvPr>
          <p:cNvSpPr>
            <a:spLocks noGrp="1"/>
          </p:cNvSpPr>
          <p:nvPr>
            <p:ph idx="1"/>
          </p:nvPr>
        </p:nvSpPr>
        <p:spPr/>
        <p:txBody>
          <a:bodyPr/>
          <a:lstStyle/>
          <a:p>
            <a:r>
              <a:rPr lang="en-US" altLang="zh-CN" dirty="0"/>
              <a:t>NERF</a:t>
            </a:r>
            <a:r>
              <a:rPr lang="zh-CN" altLang="en-US" dirty="0"/>
              <a:t>（</a:t>
            </a:r>
            <a:r>
              <a:rPr lang="en-US" altLang="zh-CN" dirty="0"/>
              <a:t>Neural Radiance Field</a:t>
            </a:r>
            <a:r>
              <a:rPr lang="zh-CN" altLang="en-US" dirty="0"/>
              <a:t>）可以由给定密集图片和对应相机参数通过网络学习的方式得到：</a:t>
            </a:r>
          </a:p>
        </p:txBody>
      </p:sp>
      <p:pic>
        <p:nvPicPr>
          <p:cNvPr id="7" name="synth_grid_3">
            <a:hlinkClick r:id="" action="ppaction://media"/>
            <a:extLst>
              <a:ext uri="{FF2B5EF4-FFF2-40B4-BE49-F238E27FC236}">
                <a16:creationId xmlns:a16="http://schemas.microsoft.com/office/drawing/2014/main" id="{CDAE6E40-351D-40CE-AA9E-1CA7F94A81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5016" t="2105" r="-212" b="51179"/>
          <a:stretch/>
        </p:blipFill>
        <p:spPr>
          <a:xfrm>
            <a:off x="8339281" y="3239625"/>
            <a:ext cx="2304000" cy="3204000"/>
          </a:xfrm>
          <a:prstGeom prst="rect">
            <a:avLst/>
          </a:prstGeom>
        </p:spPr>
      </p:pic>
      <p:pic>
        <p:nvPicPr>
          <p:cNvPr id="8" name="图片 7">
            <a:extLst>
              <a:ext uri="{FF2B5EF4-FFF2-40B4-BE49-F238E27FC236}">
                <a16:creationId xmlns:a16="http://schemas.microsoft.com/office/drawing/2014/main" id="{1765B113-4FDB-47FC-88C8-89BA9C9DB9B0}"/>
              </a:ext>
            </a:extLst>
          </p:cNvPr>
          <p:cNvPicPr>
            <a:picLocks noChangeAspect="1"/>
          </p:cNvPicPr>
          <p:nvPr/>
        </p:nvPicPr>
        <p:blipFill>
          <a:blip r:embed="rId5"/>
          <a:stretch>
            <a:fillRect/>
          </a:stretch>
        </p:blipFill>
        <p:spPr>
          <a:xfrm>
            <a:off x="1137146" y="3239625"/>
            <a:ext cx="6862691" cy="3071576"/>
          </a:xfrm>
          <a:prstGeom prst="rect">
            <a:avLst/>
          </a:prstGeom>
        </p:spPr>
      </p:pic>
    </p:spTree>
    <p:extLst>
      <p:ext uri="{BB962C8B-B14F-4D97-AF65-F5344CB8AC3E}">
        <p14:creationId xmlns:p14="http://schemas.microsoft.com/office/powerpoint/2010/main" val="226674921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8358B-4B67-D448-A48B-016E2C9F96A7}"/>
              </a:ext>
            </a:extLst>
          </p:cNvPr>
          <p:cNvSpPr>
            <a:spLocks noGrp="1"/>
          </p:cNvSpPr>
          <p:nvPr>
            <p:ph type="title"/>
          </p:nvPr>
        </p:nvSpPr>
        <p:spPr/>
        <p:txBody>
          <a:bodyPr/>
          <a:lstStyle/>
          <a:p>
            <a:r>
              <a:rPr kumimoji="1" lang="zh-CN" altLang="en-US" b="1" dirty="0">
                <a:latin typeface="微软雅黑" panose="020B0503020204020204" pitchFamily="34" charset="-122"/>
                <a:ea typeface="微软雅黑" panose="020B0503020204020204" pitchFamily="34" charset="-122"/>
              </a:rPr>
              <a:t>根据密度和颜色积分渲染</a:t>
            </a:r>
            <a:endParaRPr kumimoji="1"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F6970AF-A677-4FF7-A7B4-2E0D742B400F}"/>
              </a:ext>
            </a:extLst>
          </p:cNvPr>
          <p:cNvPicPr>
            <a:picLocks noChangeAspect="1"/>
          </p:cNvPicPr>
          <p:nvPr/>
        </p:nvPicPr>
        <p:blipFill>
          <a:blip r:embed="rId2"/>
          <a:stretch>
            <a:fillRect/>
          </a:stretch>
        </p:blipFill>
        <p:spPr>
          <a:xfrm>
            <a:off x="1324505" y="1976726"/>
            <a:ext cx="8188318" cy="4462174"/>
          </a:xfrm>
          <a:prstGeom prst="rect">
            <a:avLst/>
          </a:prstGeom>
        </p:spPr>
      </p:pic>
    </p:spTree>
    <p:extLst>
      <p:ext uri="{BB962C8B-B14F-4D97-AF65-F5344CB8AC3E}">
        <p14:creationId xmlns:p14="http://schemas.microsoft.com/office/powerpoint/2010/main" val="3942185274"/>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89B7E-869E-C04F-B257-23F89D284D86}"/>
              </a:ext>
            </a:extLst>
          </p:cNvPr>
          <p:cNvSpPr>
            <a:spLocks noGrp="1"/>
          </p:cNvSpPr>
          <p:nvPr>
            <p:ph type="title"/>
          </p:nvPr>
        </p:nvSpPr>
        <p:spPr/>
        <p:txBody>
          <a:bodyPr/>
          <a:lstStyle/>
          <a:p>
            <a:r>
              <a:rPr kumimoji="1" lang="zh-CN" altLang="en-US" b="1" dirty="0">
                <a:latin typeface="微软雅黑" panose="020B0503020204020204" pitchFamily="34" charset="-122"/>
                <a:ea typeface="微软雅黑" panose="020B0503020204020204" pitchFamily="34" charset="-122"/>
              </a:rPr>
              <a:t>网络结构</a:t>
            </a:r>
            <a:endParaRPr kumimoji="1"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E563E3A1-9786-4F5C-A32A-01BDADC969F0}"/>
              </a:ext>
            </a:extLst>
          </p:cNvPr>
          <p:cNvPicPr>
            <a:picLocks noChangeAspect="1"/>
          </p:cNvPicPr>
          <p:nvPr/>
        </p:nvPicPr>
        <p:blipFill>
          <a:blip r:embed="rId2"/>
          <a:stretch>
            <a:fillRect/>
          </a:stretch>
        </p:blipFill>
        <p:spPr>
          <a:xfrm>
            <a:off x="-265905" y="2722788"/>
            <a:ext cx="6361905" cy="2523809"/>
          </a:xfrm>
          <a:prstGeom prst="rect">
            <a:avLst/>
          </a:prstGeom>
        </p:spPr>
      </p:pic>
      <p:pic>
        <p:nvPicPr>
          <p:cNvPr id="11" name="图片 10">
            <a:extLst>
              <a:ext uri="{FF2B5EF4-FFF2-40B4-BE49-F238E27FC236}">
                <a16:creationId xmlns:a16="http://schemas.microsoft.com/office/drawing/2014/main" id="{B3263E56-7244-4462-BE68-65EA5C37319A}"/>
              </a:ext>
            </a:extLst>
          </p:cNvPr>
          <p:cNvPicPr>
            <a:picLocks noChangeAspect="1"/>
          </p:cNvPicPr>
          <p:nvPr/>
        </p:nvPicPr>
        <p:blipFill>
          <a:blip r:embed="rId3"/>
          <a:stretch>
            <a:fillRect/>
          </a:stretch>
        </p:blipFill>
        <p:spPr>
          <a:xfrm>
            <a:off x="6096000" y="2551338"/>
            <a:ext cx="5974878" cy="3174843"/>
          </a:xfrm>
          <a:prstGeom prst="rect">
            <a:avLst/>
          </a:prstGeom>
        </p:spPr>
      </p:pic>
    </p:spTree>
    <p:extLst>
      <p:ext uri="{BB962C8B-B14F-4D97-AF65-F5344CB8AC3E}">
        <p14:creationId xmlns:p14="http://schemas.microsoft.com/office/powerpoint/2010/main" val="3178056706"/>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DFD4-8AD1-6846-B1B6-37DEAEEE3A38}"/>
              </a:ext>
            </a:extLst>
          </p:cNvPr>
          <p:cNvSpPr>
            <a:spLocks noGrp="1"/>
          </p:cNvSpPr>
          <p:nvPr>
            <p:ph type="title"/>
          </p:nvPr>
        </p:nvSpPr>
        <p:spPr/>
        <p:txBody>
          <a:bodyPr/>
          <a:lstStyle/>
          <a:p>
            <a:r>
              <a:rPr kumimoji="1" lang="zh-CN" altLang="en-US" b="1" dirty="0">
                <a:latin typeface="微软雅黑" panose="020B0503020204020204" pitchFamily="34" charset="-122"/>
                <a:ea typeface="微软雅黑" panose="020B0503020204020204" pitchFamily="34" charset="-122"/>
              </a:rPr>
              <a:t>网络训练</a:t>
            </a:r>
          </a:p>
        </p:txBody>
      </p:sp>
      <p:pic>
        <p:nvPicPr>
          <p:cNvPr id="3" name="图片 2">
            <a:extLst>
              <a:ext uri="{FF2B5EF4-FFF2-40B4-BE49-F238E27FC236}">
                <a16:creationId xmlns:a16="http://schemas.microsoft.com/office/drawing/2014/main" id="{E2C92DE3-BFDE-49C3-B463-FD166F4CE69E}"/>
              </a:ext>
            </a:extLst>
          </p:cNvPr>
          <p:cNvPicPr>
            <a:picLocks noChangeAspect="1"/>
          </p:cNvPicPr>
          <p:nvPr/>
        </p:nvPicPr>
        <p:blipFill>
          <a:blip r:embed="rId2"/>
          <a:stretch>
            <a:fillRect/>
          </a:stretch>
        </p:blipFill>
        <p:spPr>
          <a:xfrm>
            <a:off x="3019809" y="2243397"/>
            <a:ext cx="6152381" cy="4161905"/>
          </a:xfrm>
          <a:prstGeom prst="rect">
            <a:avLst/>
          </a:prstGeom>
        </p:spPr>
      </p:pic>
      <p:sp>
        <p:nvSpPr>
          <p:cNvPr id="10" name="Speech Bubble: Rectangle with Corners Rounded 10">
            <a:extLst>
              <a:ext uri="{FF2B5EF4-FFF2-40B4-BE49-F238E27FC236}">
                <a16:creationId xmlns:a16="http://schemas.microsoft.com/office/drawing/2014/main" id="{ADD5B4B8-A67A-439A-B013-519CC28275B9}"/>
              </a:ext>
            </a:extLst>
          </p:cNvPr>
          <p:cNvSpPr/>
          <p:nvPr/>
        </p:nvSpPr>
        <p:spPr>
          <a:xfrm>
            <a:off x="84339" y="3695700"/>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惩罚损失</a:t>
            </a:r>
            <a:endParaRPr lang="zh-CN" altLang="en-US" dirty="0">
              <a:solidFill>
                <a:srgbClr val="C00000"/>
              </a:solidFill>
            </a:endParaRPr>
          </a:p>
        </p:txBody>
      </p:sp>
      <p:sp>
        <p:nvSpPr>
          <p:cNvPr id="11" name="Speech Bubble: Rectangle with Corners Rounded 10">
            <a:extLst>
              <a:ext uri="{FF2B5EF4-FFF2-40B4-BE49-F238E27FC236}">
                <a16:creationId xmlns:a16="http://schemas.microsoft.com/office/drawing/2014/main" id="{95491128-15A7-4532-B675-129916829FF7}"/>
              </a:ext>
            </a:extLst>
          </p:cNvPr>
          <p:cNvSpPr/>
          <p:nvPr/>
        </p:nvSpPr>
        <p:spPr>
          <a:xfrm>
            <a:off x="84339" y="5537646"/>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学习率自动调整</a:t>
            </a:r>
            <a:endParaRPr lang="zh-CN" altLang="en-US" dirty="0">
              <a:solidFill>
                <a:srgbClr val="C00000"/>
              </a:solidFill>
            </a:endParaRPr>
          </a:p>
        </p:txBody>
      </p:sp>
      <p:sp>
        <p:nvSpPr>
          <p:cNvPr id="12" name="Speech Bubble: Rectangle with Corners Rounded 10">
            <a:extLst>
              <a:ext uri="{FF2B5EF4-FFF2-40B4-BE49-F238E27FC236}">
                <a16:creationId xmlns:a16="http://schemas.microsoft.com/office/drawing/2014/main" id="{2B338105-BB16-46DF-B203-AC50EDDF33F6}"/>
              </a:ext>
            </a:extLst>
          </p:cNvPr>
          <p:cNvSpPr/>
          <p:nvPr/>
        </p:nvSpPr>
        <p:spPr>
          <a:xfrm>
            <a:off x="84339" y="4417224"/>
            <a:ext cx="2154035" cy="398898"/>
          </a:xfrm>
          <a:prstGeom prst="wedgeRoundRectCallout">
            <a:avLst>
              <a:gd name="adj1" fmla="val 81226"/>
              <a:gd name="adj2" fmla="val 4189"/>
              <a:gd name="adj3" fmla="val 16667"/>
            </a:avLst>
          </a:prstGeom>
          <a:solidFill>
            <a:srgbClr val="FFCCCC"/>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梯度下降</a:t>
            </a:r>
            <a:endParaRPr lang="zh-CN" altLang="en-US" dirty="0">
              <a:solidFill>
                <a:srgbClr val="C00000"/>
              </a:solidFill>
            </a:endParaRPr>
          </a:p>
        </p:txBody>
      </p:sp>
    </p:spTree>
    <p:extLst>
      <p:ext uri="{BB962C8B-B14F-4D97-AF65-F5344CB8AC3E}">
        <p14:creationId xmlns:p14="http://schemas.microsoft.com/office/powerpoint/2010/main" val="297343702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157B9-7017-284F-B9FE-429B77530178}"/>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答辩要求</a:t>
            </a:r>
          </a:p>
        </p:txBody>
      </p:sp>
      <p:sp>
        <p:nvSpPr>
          <p:cNvPr id="3" name="内容占位符 2">
            <a:extLst>
              <a:ext uri="{FF2B5EF4-FFF2-40B4-BE49-F238E27FC236}">
                <a16:creationId xmlns:a16="http://schemas.microsoft.com/office/drawing/2014/main" id="{2B2C233B-BE45-3046-94CB-35BA62E40374}"/>
              </a:ext>
            </a:extLst>
          </p:cNvPr>
          <p:cNvSpPr>
            <a:spLocks noGrp="1"/>
          </p:cNvSpPr>
          <p:nvPr>
            <p:ph idx="1"/>
          </p:nvPr>
        </p:nvSpPr>
        <p:spPr>
          <a:xfrm>
            <a:off x="1451579" y="2015732"/>
            <a:ext cx="9603275" cy="4191377"/>
          </a:xfrm>
        </p:spPr>
        <p:txBody>
          <a:bodyPr>
            <a:normAutofit/>
          </a:bodyPr>
          <a:lstStyle/>
          <a:p>
            <a:pPr marL="0" indent="0">
              <a:buNone/>
            </a:pPr>
            <a:r>
              <a:rPr kumimoji="1" lang="zh-CN" altLang="en-US" dirty="0">
                <a:latin typeface="微软雅黑" panose="020B0503020204020204" pitchFamily="34" charset="-122"/>
                <a:ea typeface="微软雅黑" panose="020B0503020204020204" pitchFamily="34" charset="-122"/>
              </a:rPr>
              <a:t>答辩要求：</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提前</a:t>
            </a:r>
            <a:r>
              <a:rPr kumimoji="1" lang="zh-CN" altLang="en-US" dirty="0">
                <a:solidFill>
                  <a:srgbClr val="C00000"/>
                </a:solidFill>
                <a:latin typeface="微软雅黑" panose="020B0503020204020204" pitchFamily="34" charset="-122"/>
                <a:ea typeface="微软雅黑" panose="020B0503020204020204" pitchFamily="34" charset="-122"/>
              </a:rPr>
              <a:t>做好</a:t>
            </a:r>
            <a:r>
              <a:rPr kumimoji="1" lang="en-US" altLang="zh-CN" dirty="0">
                <a:solidFill>
                  <a:srgbClr val="C00000"/>
                </a:solidFill>
                <a:latin typeface="微软雅黑" panose="020B0503020204020204" pitchFamily="34" charset="-122"/>
                <a:ea typeface="微软雅黑" panose="020B0503020204020204" pitchFamily="34" charset="-122"/>
              </a:rPr>
              <a:t>PPT</a:t>
            </a:r>
            <a:r>
              <a:rPr kumimoji="1" lang="zh-CN" altLang="en-US" dirty="0">
                <a:solidFill>
                  <a:srgbClr val="C00000"/>
                </a:solidFill>
                <a:latin typeface="微软雅黑" panose="020B0503020204020204" pitchFamily="34" charset="-122"/>
                <a:ea typeface="微软雅黑" panose="020B0503020204020204" pitchFamily="34" charset="-122"/>
              </a:rPr>
              <a:t>：</a:t>
            </a:r>
            <a:endParaRPr kumimoji="1" lang="en-US" altLang="zh-CN" dirty="0">
              <a:latin typeface="微软雅黑" panose="020B0503020204020204" pitchFamily="34" charset="-122"/>
              <a:ea typeface="微软雅黑" panose="020B0503020204020204" pitchFamily="34" charset="-122"/>
            </a:endParaRPr>
          </a:p>
          <a:p>
            <a:pPr lvl="1"/>
            <a:r>
              <a:rPr kumimoji="1" lang="zh-CN" altLang="en-US" dirty="0">
                <a:latin typeface="微软雅黑" panose="020B0503020204020204" pitchFamily="34" charset="-122"/>
                <a:ea typeface="微软雅黑" panose="020B0503020204020204" pitchFamily="34" charset="-122"/>
              </a:rPr>
              <a:t>基础目标需要进一步描述</a:t>
            </a:r>
            <a:r>
              <a:rPr kumimoji="1" lang="en-US" altLang="zh-CN" dirty="0">
                <a:latin typeface="微软雅黑" panose="020B0503020204020204" pitchFamily="34" charset="-122"/>
                <a:ea typeface="微软雅黑" panose="020B0503020204020204" pitchFamily="34" charset="-122"/>
              </a:rPr>
              <a:t>NERF</a:t>
            </a:r>
            <a:r>
              <a:rPr kumimoji="1" lang="zh-CN" altLang="en-US" dirty="0">
                <a:latin typeface="微软雅黑" panose="020B0503020204020204" pitchFamily="34" charset="-122"/>
                <a:ea typeface="微软雅黑" panose="020B0503020204020204" pitchFamily="34" charset="-122"/>
              </a:rPr>
              <a:t>的特点并阐述自己的理解，展示网络训练结果。</a:t>
            </a:r>
            <a:endParaRPr kumimoji="1" lang="en-US" altLang="zh-CN" dirty="0">
              <a:latin typeface="微软雅黑" panose="020B0503020204020204" pitchFamily="34" charset="-122"/>
              <a:ea typeface="微软雅黑" panose="020B0503020204020204" pitchFamily="34" charset="-122"/>
            </a:endParaRPr>
          </a:p>
          <a:p>
            <a:pPr lvl="1"/>
            <a:r>
              <a:rPr kumimoji="1" lang="zh-CN" altLang="en-US" dirty="0">
                <a:latin typeface="微软雅黑" panose="020B0503020204020204" pitchFamily="34" charset="-122"/>
                <a:ea typeface="微软雅黑" panose="020B0503020204020204" pitchFamily="34" charset="-122"/>
              </a:rPr>
              <a:t>对于每一个实现的目标，对额外添加部分的代码逻辑进行描述并展示对比结果。（和原始结果比较）</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最终上交网络学堂</a:t>
            </a:r>
            <a:r>
              <a:rPr kumimoji="1" lang="zh-CN" altLang="en-US" dirty="0">
                <a:solidFill>
                  <a:srgbClr val="C00000"/>
                </a:solidFill>
                <a:latin typeface="微软雅黑" panose="020B0503020204020204" pitchFamily="34" charset="-122"/>
                <a:ea typeface="微软雅黑" panose="020B0503020204020204" pitchFamily="34" charset="-122"/>
              </a:rPr>
              <a:t>答辩</a:t>
            </a:r>
            <a:r>
              <a:rPr kumimoji="1" lang="en-US" altLang="zh-CN" dirty="0">
                <a:solidFill>
                  <a:srgbClr val="C00000"/>
                </a:solidFill>
                <a:latin typeface="微软雅黑" panose="020B0503020204020204" pitchFamily="34" charset="-122"/>
                <a:ea typeface="微软雅黑" panose="020B0503020204020204" pitchFamily="34" charset="-122"/>
              </a:rPr>
              <a:t>PPT</a:t>
            </a:r>
            <a:r>
              <a:rPr kumimoji="1" lang="zh-CN" altLang="en-US" dirty="0">
                <a:solidFill>
                  <a:srgbClr val="C00000"/>
                </a:solidFill>
                <a:latin typeface="微软雅黑" panose="020B0503020204020204" pitchFamily="34" charset="-122"/>
                <a:ea typeface="微软雅黑" panose="020B0503020204020204" pitchFamily="34" charset="-122"/>
              </a:rPr>
              <a:t>和完整代码</a:t>
            </a:r>
            <a:endParaRPr kumimoji="1"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1233574"/>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trevi">
            <a:hlinkClick r:id="" action="ppaction://media"/>
            <a:extLst>
              <a:ext uri="{FF2B5EF4-FFF2-40B4-BE49-F238E27FC236}">
                <a16:creationId xmlns:a16="http://schemas.microsoft.com/office/drawing/2014/main" id="{7AA9AEAC-8A22-4BCD-9336-3A43632BA1E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571591" y="3333750"/>
            <a:ext cx="4407080" cy="3908558"/>
          </a:xfrm>
          <a:prstGeom prst="rect">
            <a:avLst/>
          </a:prstGeom>
        </p:spPr>
      </p:pic>
      <p:pic>
        <p:nvPicPr>
          <p:cNvPr id="8" name="sacre">
            <a:hlinkClick r:id="" action="ppaction://media"/>
            <a:extLst>
              <a:ext uri="{FF2B5EF4-FFF2-40B4-BE49-F238E27FC236}">
                <a16:creationId xmlns:a16="http://schemas.microsoft.com/office/drawing/2014/main" id="{68F4C6D4-C15D-40DB-93DB-9BAA1241D7A9}"/>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800191" y="-78862"/>
            <a:ext cx="3906034" cy="3985372"/>
          </a:xfrm>
          <a:prstGeom prst="rect">
            <a:avLst/>
          </a:prstGeom>
        </p:spPr>
      </p:pic>
      <p:pic>
        <p:nvPicPr>
          <p:cNvPr id="10" name="viewdirs_website_stove">
            <a:hlinkClick r:id="" action="ppaction://media"/>
            <a:extLst>
              <a:ext uri="{FF2B5EF4-FFF2-40B4-BE49-F238E27FC236}">
                <a16:creationId xmlns:a16="http://schemas.microsoft.com/office/drawing/2014/main" id="{E61DCF0B-AF30-4CB7-9C58-3A5D0452BD69}"/>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556337" y="632512"/>
            <a:ext cx="6701037" cy="2562623"/>
          </a:xfrm>
          <a:prstGeom prst="rect">
            <a:avLst/>
          </a:prstGeom>
        </p:spPr>
      </p:pic>
      <p:pic>
        <p:nvPicPr>
          <p:cNvPr id="4" name="viewdirs_website_bww">
            <a:hlinkClick r:id="" action="ppaction://media"/>
            <a:extLst>
              <a:ext uri="{FF2B5EF4-FFF2-40B4-BE49-F238E27FC236}">
                <a16:creationId xmlns:a16="http://schemas.microsoft.com/office/drawing/2014/main" id="{041CEA70-7A2F-446E-8749-25DBDA131F5A}"/>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556337" y="3906510"/>
            <a:ext cx="6701037" cy="2562623"/>
          </a:xfrm>
          <a:prstGeom prst="rect">
            <a:avLst/>
          </a:prstGeom>
        </p:spPr>
      </p:pic>
    </p:spTree>
    <p:extLst>
      <p:ext uri="{BB962C8B-B14F-4D97-AF65-F5344CB8AC3E}">
        <p14:creationId xmlns:p14="http://schemas.microsoft.com/office/powerpoint/2010/main" val="171457008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42" fill="hold"/>
                                        <p:tgtEl>
                                          <p:spTgt spid="8"/>
                                        </p:tgtEl>
                                      </p:cBhvr>
                                    </p:cmd>
                                  </p:childTnLst>
                                </p:cTn>
                              </p:par>
                              <p:par>
                                <p:cTn id="7" presetID="1" presetClass="mediacall" presetSubtype="0" fill="hold" nodeType="withEffect">
                                  <p:stCondLst>
                                    <p:cond delay="0"/>
                                  </p:stCondLst>
                                  <p:childTnLst>
                                    <p:cmd type="call" cmd="playFrom(0.0)">
                                      <p:cBhvr>
                                        <p:cTn id="8" dur="8042" fill="hold"/>
                                        <p:tgtEl>
                                          <p:spTgt spid="9"/>
                                        </p:tgtEl>
                                      </p:cBhvr>
                                    </p:cmd>
                                  </p:childTnLst>
                                </p:cTn>
                              </p:par>
                              <p:par>
                                <p:cTn id="9" presetID="1" presetClass="mediacall" presetSubtype="0" fill="hold" nodeType="withEffect">
                                  <p:stCondLst>
                                    <p:cond delay="0"/>
                                  </p:stCondLst>
                                  <p:childTnLst>
                                    <p:cmd type="call" cmd="playFrom(0.0)">
                                      <p:cBhvr>
                                        <p:cTn id="10" dur="3970" fill="hold"/>
                                        <p:tgtEl>
                                          <p:spTgt spid="10"/>
                                        </p:tgtEl>
                                      </p:cBhvr>
                                    </p:cmd>
                                  </p:childTnLst>
                                </p:cTn>
                              </p:par>
                              <p:par>
                                <p:cTn id="11" presetID="1" presetClass="mediacall" presetSubtype="0" fill="hold" nodeType="withEffect">
                                  <p:stCondLst>
                                    <p:cond delay="0"/>
                                  </p:stCondLst>
                                  <p:childTnLst>
                                    <p:cmd type="call" cmd="playFrom(0.0)">
                                      <p:cBhvr>
                                        <p:cTn id="12" dur="39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repeatCount="indefinite"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repeatCount="indefinite"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p:cTn id="31" repeatCount="indefinite" fill="hold" display="0">
                  <p:stCondLst>
                    <p:cond delay="indefinite"/>
                  </p:stCondLst>
                </p:cTn>
                <p:tgtEl>
                  <p:spTgt spid="4"/>
                </p:tgtEl>
              </p:cMediaNode>
            </p:video>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2C36B-0A67-CD4F-8500-04DE19322CD1}"/>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附录</a:t>
            </a:r>
          </a:p>
        </p:txBody>
      </p:sp>
      <p:sp>
        <p:nvSpPr>
          <p:cNvPr id="3" name="内容占位符 2">
            <a:extLst>
              <a:ext uri="{FF2B5EF4-FFF2-40B4-BE49-F238E27FC236}">
                <a16:creationId xmlns:a16="http://schemas.microsoft.com/office/drawing/2014/main" id="{5B06E65C-B6E4-D949-848E-8569BB75A581}"/>
              </a:ext>
            </a:extLst>
          </p:cNvPr>
          <p:cNvSpPr>
            <a:spLocks noGrp="1"/>
          </p:cNvSpPr>
          <p:nvPr>
            <p:ph idx="1"/>
          </p:nvPr>
        </p:nvSpPr>
        <p:spPr>
          <a:xfrm>
            <a:off x="1451579" y="2015732"/>
            <a:ext cx="9852147" cy="4280565"/>
          </a:xfrm>
        </p:spPr>
        <p:txBody>
          <a:bodyPr>
            <a:normAutofit fontScale="85000" lnSpcReduction="20000"/>
          </a:bodyPr>
          <a:lstStyle/>
          <a:p>
            <a:r>
              <a:rPr kumimoji="1" lang="zh-CN" altLang="en-US" dirty="0">
                <a:latin typeface="微软雅黑" panose="020B0503020204020204" pitchFamily="34" charset="-122"/>
                <a:ea typeface="微软雅黑" panose="020B0503020204020204" pitchFamily="34" charset="-122"/>
              </a:rPr>
              <a:t>参考资料</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三维表达：</a:t>
            </a:r>
            <a:r>
              <a:rPr kumimoji="1" lang="en-US" altLang="zh-CN" dirty="0">
                <a:latin typeface="微软雅黑" panose="020B0503020204020204" pitchFamily="34" charset="-122"/>
                <a:ea typeface="微软雅黑" panose="020B0503020204020204" pitchFamily="34" charset="-122"/>
                <a:hlinkClick r:id="rId2"/>
              </a:rPr>
              <a:t>https://sites.cs.ucsb.edu/~lingqi/teaching/resources/GAMES101_Lecture_10.pdf</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参考文献：</a:t>
            </a:r>
            <a:endParaRPr kumimoji="1" lang="en-US" altLang="zh-CN" dirty="0">
              <a:latin typeface="微软雅黑" panose="020B0503020204020204" pitchFamily="34" charset="-122"/>
              <a:ea typeface="微软雅黑" panose="020B0503020204020204" pitchFamily="34" charset="-122"/>
            </a:endParaRPr>
          </a:p>
          <a:p>
            <a:r>
              <a:rPr lang="en-US" altLang="zh-CN" dirty="0" err="1"/>
              <a:t>NeRF</a:t>
            </a:r>
            <a:r>
              <a:rPr lang="en-US" altLang="zh-CN" dirty="0"/>
              <a:t>: Representing Scenes as Neural Radiance Fields for View Synthesis</a:t>
            </a:r>
          </a:p>
          <a:p>
            <a:r>
              <a:rPr kumimoji="1" lang="en-US" altLang="zh-CN" dirty="0">
                <a:latin typeface="微软雅黑" panose="020B0503020204020204" pitchFamily="34" charset="-122"/>
                <a:ea typeface="微软雅黑" panose="020B0503020204020204" pitchFamily="34" charset="-122"/>
                <a:hlinkClick r:id="rId3"/>
              </a:rPr>
              <a:t>https://www.matthewtancik.com/nerf</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hlinkClick r:id="rId4"/>
              </a:rPr>
              <a:t>https://github.com/yenchenlin/awesome-NeRF</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hlinkClick r:id="rId5"/>
              </a:rPr>
              <a:t>https://alexyu.net/plenoctrees/</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助教联系方式：</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邵睿智：</a:t>
            </a:r>
            <a:r>
              <a:rPr kumimoji="1" lang="en-US" altLang="zh-CN" dirty="0">
                <a:latin typeface="微软雅黑" panose="020B0503020204020204" pitchFamily="34" charset="-122"/>
                <a:ea typeface="微软雅黑" panose="020B0503020204020204" pitchFamily="34" charset="-122"/>
                <a:hlinkClick r:id="rId6"/>
              </a:rPr>
              <a:t>shaorz20@mails.tsinghua.edu.cn</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或 微信群加微信</a:t>
            </a:r>
            <a:endParaRPr kumimoji="1"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233523"/>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FAD0E-084E-9D4B-9015-C32156C63ABB}"/>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作业目标</a:t>
            </a:r>
          </a:p>
        </p:txBody>
      </p:sp>
      <p:sp>
        <p:nvSpPr>
          <p:cNvPr id="3" name="内容占位符 2">
            <a:extLst>
              <a:ext uri="{FF2B5EF4-FFF2-40B4-BE49-F238E27FC236}">
                <a16:creationId xmlns:a16="http://schemas.microsoft.com/office/drawing/2014/main" id="{13C399B7-EB2E-A04A-B09E-516A28058FBF}"/>
              </a:ext>
            </a:extLst>
          </p:cNvPr>
          <p:cNvSpPr>
            <a:spLocks noGrp="1"/>
          </p:cNvSpPr>
          <p:nvPr>
            <p:ph idx="1"/>
          </p:nvPr>
        </p:nvSpPr>
        <p:spPr>
          <a:xfrm>
            <a:off x="1030589" y="2135989"/>
            <a:ext cx="10873771" cy="4508636"/>
          </a:xfrm>
        </p:spPr>
        <p:txBody>
          <a:bodyPr>
            <a:normAutofit fontScale="85000" lnSpcReduction="20000"/>
          </a:bodyPr>
          <a:lstStyle/>
          <a:p>
            <a:pPr marL="0" indent="0">
              <a:buNone/>
            </a:pPr>
            <a:r>
              <a:rPr kumimoji="1" lang="zh-CN" altLang="en-US" dirty="0">
                <a:solidFill>
                  <a:srgbClr val="FF0000"/>
                </a:solidFill>
                <a:latin typeface="微软雅黑" panose="020B0503020204020204" pitchFamily="34" charset="-122"/>
                <a:ea typeface="微软雅黑" panose="020B0503020204020204" pitchFamily="34" charset="-122"/>
              </a:rPr>
              <a:t>需要训练</a:t>
            </a:r>
            <a:r>
              <a:rPr kumimoji="1" lang="zh-CN" altLang="en-US" dirty="0">
                <a:latin typeface="微软雅黑" panose="020B0503020204020204" pitchFamily="34" charset="-122"/>
                <a:ea typeface="微软雅黑" panose="020B0503020204020204" pitchFamily="34" charset="-122"/>
              </a:rPr>
              <a:t>的部分：</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A.</a:t>
            </a:r>
            <a:r>
              <a:rPr kumimoji="1" lang="zh-CN" altLang="en-US" dirty="0">
                <a:latin typeface="微软雅黑" panose="020B0503020204020204" pitchFamily="34" charset="-122"/>
                <a:ea typeface="微软雅黑" panose="020B0503020204020204" pitchFamily="34" charset="-122"/>
              </a:rPr>
              <a:t>利用给定图片和对应相机参数将</a:t>
            </a:r>
            <a:r>
              <a:rPr kumimoji="1" lang="en-US" altLang="zh-CN" dirty="0">
                <a:latin typeface="微软雅黑" panose="020B0503020204020204" pitchFamily="34" charset="-122"/>
                <a:ea typeface="微软雅黑" panose="020B0503020204020204" pitchFamily="34" charset="-122"/>
              </a:rPr>
              <a:t>NERF</a:t>
            </a:r>
            <a:r>
              <a:rPr kumimoji="1" lang="zh-CN" altLang="en-US" dirty="0">
                <a:latin typeface="微软雅黑" panose="020B0503020204020204" pitchFamily="34" charset="-122"/>
                <a:ea typeface="微软雅黑" panose="020B0503020204020204" pitchFamily="34" charset="-122"/>
              </a:rPr>
              <a:t>训练出来，会提供基础代码。（</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分）</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B.</a:t>
            </a:r>
            <a:r>
              <a:rPr kumimoji="1" lang="zh-CN" altLang="en-US" dirty="0">
                <a:latin typeface="微软雅黑" panose="020B0503020204020204" pitchFamily="34" charset="-122"/>
                <a:ea typeface="微软雅黑" panose="020B0503020204020204" pitchFamily="34" charset="-122"/>
              </a:rPr>
              <a:t>根据轮廓进一步提升</a:t>
            </a:r>
            <a:r>
              <a:rPr kumimoji="1" lang="en-US" altLang="zh-CN" dirty="0">
                <a:latin typeface="微软雅黑" panose="020B0503020204020204" pitchFamily="34" charset="-122"/>
                <a:ea typeface="微软雅黑" panose="020B0503020204020204" pitchFamily="34" charset="-122"/>
              </a:rPr>
              <a:t>NERF</a:t>
            </a:r>
            <a:r>
              <a:rPr kumimoji="1" lang="zh-CN" altLang="en-US" dirty="0">
                <a:latin typeface="微软雅黑" panose="020B0503020204020204" pitchFamily="34" charset="-122"/>
                <a:ea typeface="微软雅黑" panose="020B0503020204020204" pitchFamily="34" charset="-122"/>
              </a:rPr>
              <a:t>训练速度。（</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分）</a:t>
            </a:r>
            <a:endParaRPr kumimoji="1" lang="en-US" altLang="zh-CN" dirty="0">
              <a:latin typeface="微软雅黑" panose="020B0503020204020204" pitchFamily="34" charset="-122"/>
              <a:ea typeface="微软雅黑" panose="020B0503020204020204" pitchFamily="34" charset="-122"/>
            </a:endParaRPr>
          </a:p>
          <a:p>
            <a:pPr marL="0" indent="0">
              <a:buNone/>
            </a:pPr>
            <a:r>
              <a:rPr kumimoji="1" lang="zh-CN" altLang="en-US" dirty="0">
                <a:latin typeface="微软雅黑" panose="020B0503020204020204" pitchFamily="34" charset="-122"/>
                <a:ea typeface="微软雅黑" panose="020B0503020204020204" pitchFamily="34" charset="-122"/>
              </a:rPr>
              <a:t>要求：需要提供训练时</a:t>
            </a:r>
            <a:r>
              <a:rPr kumimoji="1" lang="zh-CN" altLang="en-US" dirty="0">
                <a:solidFill>
                  <a:srgbClr val="FF0000"/>
                </a:solidFill>
                <a:latin typeface="微软雅黑" panose="020B0503020204020204" pitchFamily="34" charset="-122"/>
                <a:ea typeface="微软雅黑" panose="020B0503020204020204" pitchFamily="34" charset="-122"/>
              </a:rPr>
              <a:t>损失函数的曲线图（</a:t>
            </a:r>
            <a:r>
              <a:rPr kumimoji="1" lang="en-US" altLang="zh-CN" dirty="0">
                <a:solidFill>
                  <a:srgbClr val="FF0000"/>
                </a:solidFill>
                <a:latin typeface="微软雅黑" panose="020B0503020204020204" pitchFamily="34" charset="-122"/>
                <a:ea typeface="微软雅黑" panose="020B0503020204020204" pitchFamily="34" charset="-122"/>
              </a:rPr>
              <a:t>A,B</a:t>
            </a:r>
            <a:r>
              <a:rPr kumimoji="1" lang="zh-CN" altLang="en-US" dirty="0">
                <a:solidFill>
                  <a:srgbClr val="FF0000"/>
                </a:solidFill>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，训练实验依赖</a:t>
            </a:r>
            <a:r>
              <a:rPr kumimoji="1" lang="en-US" altLang="zh-CN" dirty="0">
                <a:solidFill>
                  <a:srgbClr val="FF0000"/>
                </a:solidFill>
                <a:latin typeface="微软雅黑" panose="020B0503020204020204" pitchFamily="34" charset="-122"/>
                <a:ea typeface="微软雅黑" panose="020B0503020204020204" pitchFamily="34" charset="-122"/>
              </a:rPr>
              <a:t>TITAN </a:t>
            </a:r>
            <a:r>
              <a:rPr kumimoji="1" lang="en-US" altLang="zh-CN" dirty="0" err="1">
                <a:solidFill>
                  <a:srgbClr val="FF0000"/>
                </a:solidFill>
                <a:latin typeface="微软雅黑" panose="020B0503020204020204" pitchFamily="34" charset="-122"/>
                <a:ea typeface="微软雅黑" panose="020B0503020204020204" pitchFamily="34" charset="-122"/>
              </a:rPr>
              <a:t>Xp</a:t>
            </a:r>
            <a:r>
              <a:rPr kumimoji="1" lang="zh-CN" altLang="en-US" dirty="0">
                <a:solidFill>
                  <a:srgbClr val="FF0000"/>
                </a:solidFill>
                <a:latin typeface="微软雅黑" panose="020B0503020204020204" pitchFamily="34" charset="-122"/>
                <a:ea typeface="微软雅黑" panose="020B0503020204020204" pitchFamily="34" charset="-122"/>
              </a:rPr>
              <a:t>以上的</a:t>
            </a:r>
            <a:r>
              <a:rPr kumimoji="1" lang="en-US" altLang="zh-CN" dirty="0">
                <a:solidFill>
                  <a:srgbClr val="FF0000"/>
                </a:solidFill>
                <a:latin typeface="微软雅黑" panose="020B0503020204020204" pitchFamily="34" charset="-122"/>
                <a:ea typeface="微软雅黑" panose="020B0503020204020204" pitchFamily="34" charset="-122"/>
              </a:rPr>
              <a:t>GPU</a:t>
            </a:r>
            <a:r>
              <a:rPr kumimoji="1" lang="zh-CN" altLang="en-US" dirty="0">
                <a:latin typeface="微软雅黑" panose="020B0503020204020204" pitchFamily="34" charset="-122"/>
                <a:ea typeface="微软雅黑" panose="020B0503020204020204" pitchFamily="34" charset="-122"/>
              </a:rPr>
              <a:t>，如果没有则</a:t>
            </a:r>
            <a:r>
              <a:rPr kumimoji="1" lang="zh-CN" altLang="en-US" dirty="0">
                <a:solidFill>
                  <a:srgbClr val="FF0000"/>
                </a:solidFill>
                <a:latin typeface="微软雅黑" panose="020B0503020204020204" pitchFamily="34" charset="-122"/>
                <a:ea typeface="微软雅黑" panose="020B0503020204020204" pitchFamily="34" charset="-122"/>
              </a:rPr>
              <a:t>慎重选择</a:t>
            </a:r>
            <a:r>
              <a:rPr kumimoji="1" lang="zh-CN" altLang="en-US" dirty="0">
                <a:latin typeface="微软雅黑" panose="020B0503020204020204" pitchFamily="34" charset="-122"/>
                <a:ea typeface="微软雅黑" panose="020B0503020204020204" pitchFamily="34" charset="-122"/>
              </a:rPr>
              <a:t>。根据提供的</a:t>
            </a:r>
            <a:r>
              <a:rPr kumimoji="1" lang="en-US" altLang="zh-CN" dirty="0">
                <a:latin typeface="微软雅黑" panose="020B0503020204020204" pitchFamily="34" charset="-122"/>
                <a:ea typeface="微软雅黑" panose="020B0503020204020204" pitchFamily="34" charset="-122"/>
              </a:rPr>
              <a:t>python</a:t>
            </a:r>
            <a:r>
              <a:rPr kumimoji="1" lang="zh-CN" altLang="en-US" dirty="0">
                <a:latin typeface="微软雅黑" panose="020B0503020204020204" pitchFamily="34" charset="-122"/>
                <a:ea typeface="微软雅黑" panose="020B0503020204020204" pitchFamily="34" charset="-122"/>
              </a:rPr>
              <a:t>基础代码，在其之上完善相关部分，不限制使用其他</a:t>
            </a:r>
            <a:r>
              <a:rPr kumimoji="1" lang="en-US" altLang="zh-CN" dirty="0">
                <a:latin typeface="微软雅黑" panose="020B0503020204020204" pitchFamily="34" charset="-122"/>
                <a:ea typeface="微软雅黑" panose="020B0503020204020204" pitchFamily="34" charset="-122"/>
              </a:rPr>
              <a:t>python</a:t>
            </a:r>
            <a:r>
              <a:rPr kumimoji="1" lang="zh-CN" altLang="en-US" dirty="0">
                <a:latin typeface="微软雅黑" panose="020B0503020204020204" pitchFamily="34" charset="-122"/>
                <a:ea typeface="微软雅黑" panose="020B0503020204020204" pitchFamily="34" charset="-122"/>
              </a:rPr>
              <a:t>库。</a:t>
            </a:r>
            <a:endParaRPr kumimoji="1" lang="en-US" altLang="zh-CN" dirty="0">
              <a:latin typeface="微软雅黑" panose="020B0503020204020204" pitchFamily="34" charset="-122"/>
              <a:ea typeface="微软雅黑" panose="020B0503020204020204" pitchFamily="34" charset="-122"/>
            </a:endParaRPr>
          </a:p>
          <a:p>
            <a:pPr marL="0" indent="0">
              <a:buNone/>
            </a:pPr>
            <a:r>
              <a:rPr kumimoji="1" lang="zh-CN" altLang="en-US" dirty="0">
                <a:solidFill>
                  <a:srgbClr val="FF0000"/>
                </a:solidFill>
                <a:latin typeface="微软雅黑" panose="020B0503020204020204" pitchFamily="34" charset="-122"/>
                <a:ea typeface="微软雅黑" panose="020B0503020204020204" pitchFamily="34" charset="-122"/>
              </a:rPr>
              <a:t>不需训练</a:t>
            </a:r>
            <a:r>
              <a:rPr kumimoji="1" lang="zh-CN" altLang="en-US" dirty="0">
                <a:latin typeface="微软雅黑" panose="020B0503020204020204" pitchFamily="34" charset="-122"/>
                <a:ea typeface="微软雅黑" panose="020B0503020204020204" pitchFamily="34" charset="-122"/>
              </a:rPr>
              <a:t>的部分（提供</a:t>
            </a:r>
            <a:r>
              <a:rPr kumimoji="1" lang="en-US" altLang="zh-CN" dirty="0">
                <a:solidFill>
                  <a:srgbClr val="FF0000"/>
                </a:solidFill>
                <a:latin typeface="微软雅黑" panose="020B0503020204020204" pitchFamily="34" charset="-122"/>
                <a:ea typeface="微软雅黑" panose="020B0503020204020204" pitchFamily="34" charset="-122"/>
              </a:rPr>
              <a:t>pretrained</a:t>
            </a:r>
            <a:r>
              <a:rPr kumimoji="1" lang="zh-CN" altLang="en-US" dirty="0">
                <a:solidFill>
                  <a:srgbClr val="FF0000"/>
                </a:solidFill>
                <a:latin typeface="微软雅黑" panose="020B0503020204020204" pitchFamily="34" charset="-122"/>
                <a:ea typeface="微软雅黑" panose="020B0503020204020204" pitchFamily="34" charset="-122"/>
              </a:rPr>
              <a:t>模型</a:t>
            </a:r>
            <a:r>
              <a:rPr kumimoji="1" lang="zh-CN" altLang="en-US" dirty="0">
                <a:latin typeface="微软雅黑" panose="020B0503020204020204" pitchFamily="34" charset="-122"/>
                <a:ea typeface="微软雅黑" panose="020B0503020204020204" pitchFamily="34" charset="-122"/>
              </a:rPr>
              <a:t>，不依赖高性能显卡资源，但仍需</a:t>
            </a:r>
            <a:r>
              <a:rPr kumimoji="1" lang="zh-CN" altLang="en-US" dirty="0">
                <a:solidFill>
                  <a:srgbClr val="FF0000"/>
                </a:solidFill>
                <a:latin typeface="微软雅黑" panose="020B0503020204020204" pitchFamily="34" charset="-122"/>
                <a:ea typeface="微软雅黑" panose="020B0503020204020204" pitchFamily="34" charset="-122"/>
              </a:rPr>
              <a:t>支持</a:t>
            </a:r>
            <a:r>
              <a:rPr kumimoji="1" lang="en-US" altLang="zh-CN" dirty="0" err="1">
                <a:solidFill>
                  <a:srgbClr val="FF0000"/>
                </a:solidFill>
                <a:latin typeface="微软雅黑" panose="020B0503020204020204" pitchFamily="34" charset="-122"/>
                <a:ea typeface="微软雅黑" panose="020B0503020204020204" pitchFamily="34" charset="-122"/>
              </a:rPr>
              <a:t>cuda</a:t>
            </a:r>
            <a:r>
              <a:rPr kumimoji="1" lang="zh-CN" altLang="en-US" dirty="0">
                <a:latin typeface="微软雅黑" panose="020B0503020204020204" pitchFamily="34" charset="-122"/>
                <a:ea typeface="微软雅黑" panose="020B0503020204020204" pitchFamily="34" charset="-122"/>
              </a:rPr>
              <a:t>）：</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C.</a:t>
            </a:r>
            <a:r>
              <a:rPr kumimoji="1" lang="zh-CN" altLang="en-US" dirty="0">
                <a:latin typeface="微软雅黑" panose="020B0503020204020204" pitchFamily="34" charset="-122"/>
                <a:ea typeface="微软雅黑" panose="020B0503020204020204" pitchFamily="34" charset="-122"/>
              </a:rPr>
              <a:t>编写层次采样，提升</a:t>
            </a:r>
            <a:r>
              <a:rPr kumimoji="1" lang="en-US" altLang="zh-CN" dirty="0">
                <a:latin typeface="微软雅黑" panose="020B0503020204020204" pitchFamily="34" charset="-122"/>
                <a:ea typeface="微软雅黑" panose="020B0503020204020204" pitchFamily="34" charset="-122"/>
              </a:rPr>
              <a:t>NERF</a:t>
            </a:r>
            <a:r>
              <a:rPr kumimoji="1" lang="zh-CN" altLang="en-US" dirty="0">
                <a:latin typeface="微软雅黑" panose="020B0503020204020204" pitchFamily="34" charset="-122"/>
                <a:ea typeface="微软雅黑" panose="020B0503020204020204" pitchFamily="34" charset="-122"/>
              </a:rPr>
              <a:t>细节的同时加快训练和渲染速度。（</a:t>
            </a: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分）</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D.</a:t>
            </a:r>
            <a:r>
              <a:rPr kumimoji="1" lang="zh-CN" altLang="en-US" dirty="0">
                <a:latin typeface="微软雅黑" panose="020B0503020204020204" pitchFamily="34" charset="-122"/>
                <a:ea typeface="微软雅黑" panose="020B0503020204020204" pitchFamily="34" charset="-122"/>
              </a:rPr>
              <a:t>编写体素生成算法，并使用</a:t>
            </a:r>
            <a:r>
              <a:rPr kumimoji="1" lang="en-US" altLang="zh-CN" dirty="0">
                <a:latin typeface="微软雅黑" panose="020B0503020204020204" pitchFamily="34" charset="-122"/>
                <a:ea typeface="微软雅黑" panose="020B0503020204020204" pitchFamily="34" charset="-122"/>
              </a:rPr>
              <a:t>marching cube</a:t>
            </a:r>
            <a:r>
              <a:rPr kumimoji="1" lang="zh-CN" altLang="en-US" dirty="0">
                <a:latin typeface="微软雅黑" panose="020B0503020204020204" pitchFamily="34" charset="-122"/>
                <a:ea typeface="微软雅黑" panose="020B0503020204020204" pitchFamily="34" charset="-122"/>
              </a:rPr>
              <a:t>提取出几何结构（</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分），利用八叉树数据结构，优化生成几何的速度（</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分），进一步复现</a:t>
            </a:r>
            <a:r>
              <a:rPr kumimoji="1" lang="en-US" altLang="zh-CN" dirty="0">
                <a:latin typeface="微软雅黑" panose="020B0503020204020204" pitchFamily="34" charset="-122"/>
                <a:ea typeface="微软雅黑" panose="020B0503020204020204" pitchFamily="34" charset="-122"/>
              </a:rPr>
              <a:t>octree-nerf</a:t>
            </a:r>
            <a:r>
              <a:rPr kumimoji="1" lang="zh-CN" altLang="en-US" dirty="0">
                <a:latin typeface="微软雅黑" panose="020B0503020204020204" pitchFamily="34" charset="-122"/>
                <a:ea typeface="微软雅黑" panose="020B0503020204020204" pitchFamily="34" charset="-122"/>
              </a:rPr>
              <a:t>，优化渲染的速度（</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分）。</a:t>
            </a:r>
            <a:endParaRPr kumimoji="1" lang="en-US" altLang="zh-CN" dirty="0">
              <a:latin typeface="微软雅黑" panose="020B0503020204020204" pitchFamily="34" charset="-122"/>
              <a:ea typeface="微软雅黑" panose="020B0503020204020204" pitchFamily="34" charset="-122"/>
            </a:endParaRPr>
          </a:p>
          <a:p>
            <a:pPr marL="0" indent="0">
              <a:buNone/>
            </a:pPr>
            <a:r>
              <a:rPr kumimoji="1" lang="zh-CN" altLang="en-US" dirty="0">
                <a:latin typeface="微软雅黑" panose="020B0503020204020204" pitchFamily="34" charset="-122"/>
                <a:ea typeface="微软雅黑" panose="020B0503020204020204" pitchFamily="34" charset="-122"/>
              </a:rPr>
              <a:t>总共最多选择</a:t>
            </a: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个选项计分（</a:t>
            </a:r>
            <a:r>
              <a:rPr kumimoji="1" lang="en-US" altLang="zh-CN" dirty="0">
                <a:latin typeface="微软雅黑" panose="020B0503020204020204" pitchFamily="34" charset="-122"/>
                <a:ea typeface="微软雅黑" panose="020B0503020204020204" pitchFamily="34" charset="-122"/>
              </a:rPr>
              <a:t>ABCD</a:t>
            </a:r>
            <a:r>
              <a:rPr kumimoji="1" lang="zh-CN" altLang="en-US" dirty="0">
                <a:latin typeface="微软雅黑" panose="020B0503020204020204" pitchFamily="34" charset="-122"/>
                <a:ea typeface="微软雅黑" panose="020B0503020204020204" pitchFamily="34" charset="-122"/>
              </a:rPr>
              <a:t>）</a:t>
            </a:r>
            <a:endParaRPr kumimoji="1" lang="en-US" altLang="zh-CN" dirty="0">
              <a:latin typeface="微软雅黑" panose="020B0503020204020204" pitchFamily="34" charset="-122"/>
              <a:ea typeface="微软雅黑" panose="020B0503020204020204" pitchFamily="34" charset="-122"/>
            </a:endParaRPr>
          </a:p>
          <a:p>
            <a:pPr marL="0" indent="0">
              <a:buNone/>
            </a:pPr>
            <a:r>
              <a:rPr kumimoji="1" lang="zh-CN" altLang="en-US" dirty="0">
                <a:latin typeface="微软雅黑" panose="020B0503020204020204" pitchFamily="34" charset="-122"/>
                <a:ea typeface="微软雅黑" panose="020B0503020204020204" pitchFamily="34" charset="-122"/>
              </a:rPr>
              <a:t>输入：</a:t>
            </a:r>
            <a:r>
              <a:rPr kumimoji="1" lang="en-US" altLang="zh-CN" dirty="0">
                <a:latin typeface="微软雅黑" panose="020B0503020204020204" pitchFamily="34" charset="-122"/>
                <a:ea typeface="微软雅黑" panose="020B0503020204020204" pitchFamily="34" charset="-122"/>
              </a:rPr>
              <a:t>30</a:t>
            </a:r>
            <a:r>
              <a:rPr kumimoji="1" lang="zh-CN" altLang="en-US" dirty="0">
                <a:latin typeface="微软雅黑" panose="020B0503020204020204" pitchFamily="34" charset="-122"/>
                <a:ea typeface="微软雅黑" panose="020B0503020204020204" pitchFamily="34" charset="-122"/>
              </a:rPr>
              <a:t>张图片以及对应的相机参数。</a:t>
            </a:r>
            <a:endParaRPr kumimoji="1" lang="en-US" altLang="zh-CN" dirty="0">
              <a:latin typeface="微软雅黑" panose="020B0503020204020204" pitchFamily="34" charset="-122"/>
              <a:ea typeface="微软雅黑" panose="020B0503020204020204" pitchFamily="34" charset="-122"/>
            </a:endParaRPr>
          </a:p>
          <a:p>
            <a:pPr marL="0" indent="0">
              <a:buNone/>
            </a:pPr>
            <a:r>
              <a:rPr kumimoji="1" lang="zh-CN" altLang="en-US" dirty="0">
                <a:latin typeface="微软雅黑" panose="020B0503020204020204" pitchFamily="34" charset="-122"/>
                <a:ea typeface="微软雅黑" panose="020B0503020204020204" pitchFamily="34" charset="-122"/>
              </a:rPr>
              <a:t>输出：给定密集的相机参数，渲染出对应的图片，并制作视频。</a:t>
            </a:r>
            <a:endParaRPr kumimoji="1"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7964069"/>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3C2DE-654A-1A43-B2DF-B86806ABE55C}"/>
              </a:ext>
            </a:extLst>
          </p:cNvPr>
          <p:cNvSpPr>
            <a:spLocks noGrp="1"/>
          </p:cNvSpPr>
          <p:nvPr>
            <p:ph type="ctrTitle"/>
          </p:nvPr>
        </p:nvSpPr>
        <p:spPr/>
        <p:txBody>
          <a:bodyPr>
            <a:normAutofit/>
          </a:bodyPr>
          <a:lstStyle/>
          <a:p>
            <a:r>
              <a:rPr kumimoji="1" lang="zh-CN" altLang="en-US" sz="5400" dirty="0">
                <a:solidFill>
                  <a:srgbClr val="C00000"/>
                </a:solidFill>
                <a:latin typeface="微软雅黑" panose="020B0503020204020204" pitchFamily="34" charset="-122"/>
                <a:ea typeface="微软雅黑" panose="020B0503020204020204" pitchFamily="34" charset="-122"/>
              </a:rPr>
              <a:t>传统三维表达与</a:t>
            </a:r>
            <a:r>
              <a:rPr kumimoji="1" lang="en-US" altLang="zh-CN" sz="5400" dirty="0">
                <a:solidFill>
                  <a:srgbClr val="C00000"/>
                </a:solidFill>
                <a:latin typeface="微软雅黑" panose="020B0503020204020204" pitchFamily="34" charset="-122"/>
                <a:ea typeface="微软雅黑" panose="020B0503020204020204" pitchFamily="34" charset="-122"/>
              </a:rPr>
              <a:t>NERF</a:t>
            </a:r>
            <a:endParaRPr kumimoji="1" lang="zh-CN" altLang="en-US" sz="5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3396679"/>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2A669-70B4-B04F-B929-CEA2A7B278CF}"/>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传统三维表达</a:t>
            </a:r>
          </a:p>
        </p:txBody>
      </p:sp>
      <p:sp>
        <p:nvSpPr>
          <p:cNvPr id="3" name="内容占位符 2">
            <a:extLst>
              <a:ext uri="{FF2B5EF4-FFF2-40B4-BE49-F238E27FC236}">
                <a16:creationId xmlns:a16="http://schemas.microsoft.com/office/drawing/2014/main" id="{3A8F6E26-2712-8140-BBE3-087E58C25DD7}"/>
              </a:ext>
            </a:extLst>
          </p:cNvPr>
          <p:cNvSpPr>
            <a:spLocks noGrp="1"/>
          </p:cNvSpPr>
          <p:nvPr>
            <p:ph idx="1"/>
          </p:nvPr>
        </p:nvSpPr>
        <p:spPr>
          <a:xfrm>
            <a:off x="1451579" y="2015733"/>
            <a:ext cx="9603275" cy="1070950"/>
          </a:xfrm>
        </p:spPr>
        <p:txBody>
          <a:bodyPr>
            <a:normAutofit fontScale="85000" lnSpcReduction="10000"/>
          </a:bodyPr>
          <a:lstStyle/>
          <a:p>
            <a:r>
              <a:rPr kumimoji="1" lang="zh-CN" altLang="en-US" dirty="0">
                <a:latin typeface="微软雅黑" panose="020B0503020204020204" pitchFamily="34" charset="-122"/>
                <a:ea typeface="微软雅黑" panose="020B0503020204020204" pitchFamily="34" charset="-122"/>
              </a:rPr>
              <a:t>传统图形学中对三维物体的表达方式：离散，显式</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详细的相关介绍</a:t>
            </a:r>
            <a:r>
              <a:rPr kumimoji="1" lang="en-US" altLang="zh-CN" dirty="0">
                <a:latin typeface="微软雅黑" panose="020B0503020204020204" pitchFamily="34" charset="-122"/>
                <a:ea typeface="微软雅黑" panose="020B0503020204020204" pitchFamily="34" charset="-122"/>
                <a:hlinkClick r:id="rId2"/>
              </a:rPr>
              <a:t>https://sites.cs.ucsb.edu/~lingqi/teaching/resources/GAMES101_Lecture_10.pdf</a:t>
            </a:r>
            <a:endParaRPr kumimoji="1" lang="zh-CN" altLang="en-US" dirty="0">
              <a:latin typeface="微软雅黑" panose="020B0503020204020204" pitchFamily="34" charset="-122"/>
              <a:ea typeface="微软雅黑" panose="020B0503020204020204" pitchFamily="34" charset="-122"/>
            </a:endParaRPr>
          </a:p>
        </p:txBody>
      </p:sp>
      <p:pic>
        <p:nvPicPr>
          <p:cNvPr id="15" name="Picture 8">
            <a:extLst>
              <a:ext uri="{FF2B5EF4-FFF2-40B4-BE49-F238E27FC236}">
                <a16:creationId xmlns:a16="http://schemas.microsoft.com/office/drawing/2014/main" id="{19646CDE-6D06-4A7B-9DEA-CF715769D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649" t="-420" r="33301" b="70527"/>
          <a:stretch/>
        </p:blipFill>
        <p:spPr bwMode="auto">
          <a:xfrm>
            <a:off x="1340372" y="3178123"/>
            <a:ext cx="2277680" cy="25235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a:extLst>
              <a:ext uri="{FF2B5EF4-FFF2-40B4-BE49-F238E27FC236}">
                <a16:creationId xmlns:a16="http://schemas.microsoft.com/office/drawing/2014/main" id="{F1B2CDB2-DE04-47D6-96D9-42E04B179410}"/>
              </a:ext>
            </a:extLst>
          </p:cNvPr>
          <p:cNvPicPr>
            <a:picLocks noChangeAspect="1"/>
          </p:cNvPicPr>
          <p:nvPr/>
        </p:nvPicPr>
        <p:blipFill>
          <a:blip r:embed="rId4"/>
          <a:stretch>
            <a:fillRect/>
          </a:stretch>
        </p:blipFill>
        <p:spPr>
          <a:xfrm>
            <a:off x="7360704" y="3086683"/>
            <a:ext cx="2389773" cy="2797210"/>
          </a:xfrm>
          <a:prstGeom prst="rect">
            <a:avLst/>
          </a:prstGeom>
        </p:spPr>
      </p:pic>
      <p:pic>
        <p:nvPicPr>
          <p:cNvPr id="19" name="Picture 2" descr="See the source image">
            <a:extLst>
              <a:ext uri="{FF2B5EF4-FFF2-40B4-BE49-F238E27FC236}">
                <a16:creationId xmlns:a16="http://schemas.microsoft.com/office/drawing/2014/main" id="{26A6C2DD-77E7-42B5-BE7E-E3D2E8D752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7" t="4426" r="14472" b="9466"/>
          <a:stretch/>
        </p:blipFill>
        <p:spPr bwMode="auto">
          <a:xfrm>
            <a:off x="4445529" y="3086683"/>
            <a:ext cx="2148991" cy="27048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1">
            <a:extLst>
              <a:ext uri="{FF2B5EF4-FFF2-40B4-BE49-F238E27FC236}">
                <a16:creationId xmlns:a16="http://schemas.microsoft.com/office/drawing/2014/main" id="{81889BC9-8914-47E4-BE25-75E1B000F2AC}"/>
              </a:ext>
            </a:extLst>
          </p:cNvPr>
          <p:cNvSpPr txBox="1"/>
          <p:nvPr/>
        </p:nvSpPr>
        <p:spPr>
          <a:xfrm>
            <a:off x="2002415" y="5791553"/>
            <a:ext cx="953595" cy="646331"/>
          </a:xfrm>
          <a:prstGeom prst="rect">
            <a:avLst/>
          </a:prstGeom>
          <a:noFill/>
        </p:spPr>
        <p:txBody>
          <a:bodyPr wrap="none" rtlCol="0">
            <a:spAutoFit/>
          </a:bodyPr>
          <a:lstStyle/>
          <a:p>
            <a:pPr algn="ctr"/>
            <a:r>
              <a:rPr lang="zh-CN" altLang="en-US" dirty="0"/>
              <a:t>点云</a:t>
            </a:r>
            <a:endParaRPr lang="en-US" altLang="zh-CN" dirty="0"/>
          </a:p>
          <a:p>
            <a:pPr algn="ctr"/>
            <a:r>
              <a:rPr lang="en-US" altLang="zh-CN" dirty="0"/>
              <a:t>V(x, y, z)</a:t>
            </a:r>
            <a:endParaRPr lang="zh-CN" altLang="en-US" dirty="0"/>
          </a:p>
        </p:txBody>
      </p:sp>
      <p:sp>
        <p:nvSpPr>
          <p:cNvPr id="22" name="TextBox 11">
            <a:extLst>
              <a:ext uri="{FF2B5EF4-FFF2-40B4-BE49-F238E27FC236}">
                <a16:creationId xmlns:a16="http://schemas.microsoft.com/office/drawing/2014/main" id="{06071BC0-CF82-416B-91BC-D1EE6620B9AC}"/>
              </a:ext>
            </a:extLst>
          </p:cNvPr>
          <p:cNvSpPr txBox="1"/>
          <p:nvPr/>
        </p:nvSpPr>
        <p:spPr>
          <a:xfrm>
            <a:off x="5043227" y="5791573"/>
            <a:ext cx="953594" cy="923330"/>
          </a:xfrm>
          <a:prstGeom prst="rect">
            <a:avLst/>
          </a:prstGeom>
          <a:noFill/>
        </p:spPr>
        <p:txBody>
          <a:bodyPr wrap="none" rtlCol="0">
            <a:spAutoFit/>
          </a:bodyPr>
          <a:lstStyle/>
          <a:p>
            <a:pPr algn="ctr"/>
            <a:r>
              <a:rPr lang="zh-CN" altLang="en-US" dirty="0"/>
              <a:t>网格</a:t>
            </a:r>
            <a:endParaRPr lang="en-US" altLang="zh-CN" dirty="0"/>
          </a:p>
          <a:p>
            <a:pPr algn="ctr"/>
            <a:r>
              <a:rPr lang="en-US" altLang="zh-CN" dirty="0"/>
              <a:t>V(x, y, z)</a:t>
            </a:r>
          </a:p>
          <a:p>
            <a:pPr algn="ctr"/>
            <a:r>
              <a:rPr lang="en-US" altLang="zh-CN" dirty="0"/>
              <a:t>E(u, v)</a:t>
            </a:r>
            <a:endParaRPr lang="zh-CN" altLang="en-US" dirty="0"/>
          </a:p>
        </p:txBody>
      </p:sp>
      <p:sp>
        <p:nvSpPr>
          <p:cNvPr id="23" name="TextBox 11">
            <a:extLst>
              <a:ext uri="{FF2B5EF4-FFF2-40B4-BE49-F238E27FC236}">
                <a16:creationId xmlns:a16="http://schemas.microsoft.com/office/drawing/2014/main" id="{9E87B06D-313D-481C-832C-ABF0373D8ABE}"/>
              </a:ext>
            </a:extLst>
          </p:cNvPr>
          <p:cNvSpPr txBox="1"/>
          <p:nvPr/>
        </p:nvSpPr>
        <p:spPr>
          <a:xfrm>
            <a:off x="7885152" y="5791553"/>
            <a:ext cx="1340881" cy="646331"/>
          </a:xfrm>
          <a:prstGeom prst="rect">
            <a:avLst/>
          </a:prstGeom>
          <a:noFill/>
        </p:spPr>
        <p:txBody>
          <a:bodyPr wrap="none" rtlCol="0">
            <a:spAutoFit/>
          </a:bodyPr>
          <a:lstStyle/>
          <a:p>
            <a:pPr algn="ctr"/>
            <a:r>
              <a:rPr lang="zh-CN" altLang="en-US" dirty="0"/>
              <a:t>体素</a:t>
            </a:r>
            <a:endParaRPr lang="en-US" altLang="zh-CN" dirty="0"/>
          </a:p>
          <a:p>
            <a:pPr algn="ctr"/>
            <a:r>
              <a:rPr lang="en-US" altLang="zh-CN" dirty="0"/>
              <a:t>V(x, y, z, 0/1)</a:t>
            </a:r>
            <a:endParaRPr lang="zh-CN" altLang="en-US" dirty="0"/>
          </a:p>
        </p:txBody>
      </p:sp>
    </p:spTree>
    <p:extLst>
      <p:ext uri="{BB962C8B-B14F-4D97-AF65-F5344CB8AC3E}">
        <p14:creationId xmlns:p14="http://schemas.microsoft.com/office/powerpoint/2010/main" val="4021287249"/>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2A669-70B4-B04F-B929-CEA2A7B278CF}"/>
              </a:ext>
            </a:extLst>
          </p:cNvPr>
          <p:cNvSpPr>
            <a:spLocks noGrp="1"/>
          </p:cNvSpPr>
          <p:nvPr>
            <p:ph type="title"/>
          </p:nvPr>
        </p:nvSpPr>
        <p:spPr>
          <a:solidFill>
            <a:schemeClr val="bg1"/>
          </a:solidFill>
        </p:spPr>
        <p:txBody>
          <a:bodyPr/>
          <a:lstStyle/>
          <a:p>
            <a:r>
              <a:rPr kumimoji="1" lang="zh-CN" altLang="en-US" dirty="0">
                <a:latin typeface="微软雅黑" panose="020B0503020204020204" pitchFamily="34" charset="-122"/>
                <a:ea typeface="微软雅黑" panose="020B0503020204020204" pitchFamily="34" charset="-122"/>
              </a:rPr>
              <a:t>传统三维渲染</a:t>
            </a:r>
          </a:p>
        </p:txBody>
      </p:sp>
      <p:sp>
        <p:nvSpPr>
          <p:cNvPr id="14" name="内容占位符 2">
            <a:extLst>
              <a:ext uri="{FF2B5EF4-FFF2-40B4-BE49-F238E27FC236}">
                <a16:creationId xmlns:a16="http://schemas.microsoft.com/office/drawing/2014/main" id="{3BDA96A0-B75E-45C7-B1F1-446BD1439EE7}"/>
              </a:ext>
            </a:extLst>
          </p:cNvPr>
          <p:cNvSpPr>
            <a:spLocks noGrp="1"/>
          </p:cNvSpPr>
          <p:nvPr>
            <p:ph idx="1"/>
          </p:nvPr>
        </p:nvSpPr>
        <p:spPr>
          <a:xfrm>
            <a:off x="1451579" y="2015732"/>
            <a:ext cx="9603275" cy="4327917"/>
          </a:xfrm>
        </p:spPr>
        <p:txBody>
          <a:bodyPr>
            <a:normAutofit/>
          </a:bodyPr>
          <a:lstStyle/>
          <a:p>
            <a:r>
              <a:rPr kumimoji="1" lang="zh-CN" altLang="en-US" dirty="0">
                <a:latin typeface="微软雅黑" panose="020B0503020204020204" pitchFamily="34" charset="-122"/>
                <a:ea typeface="微软雅黑" panose="020B0503020204020204" pitchFamily="34" charset="-122"/>
              </a:rPr>
              <a:t>给定三维模型</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三维模型的反射属性</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光的颜色</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模型本身颜色</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最终图片颜色。</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基于离散的面片进行渲染</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504E530C-5B9E-4380-B290-8C4ACEC0F481}"/>
              </a:ext>
            </a:extLst>
          </p:cNvPr>
          <p:cNvPicPr>
            <a:picLocks noChangeAspect="1"/>
          </p:cNvPicPr>
          <p:nvPr/>
        </p:nvPicPr>
        <p:blipFill>
          <a:blip r:embed="rId2"/>
          <a:stretch>
            <a:fillRect/>
          </a:stretch>
        </p:blipFill>
        <p:spPr>
          <a:xfrm>
            <a:off x="6486753" y="3796315"/>
            <a:ext cx="3657143" cy="2800000"/>
          </a:xfrm>
          <a:prstGeom prst="rect">
            <a:avLst/>
          </a:prstGeom>
        </p:spPr>
      </p:pic>
      <p:pic>
        <p:nvPicPr>
          <p:cNvPr id="1028" name="Picture 4" descr="https://learnopengl-cn.github.io/img/05/01/advanced_lighting_halfway_vector.png">
            <a:extLst>
              <a:ext uri="{FF2B5EF4-FFF2-40B4-BE49-F238E27FC236}">
                <a16:creationId xmlns:a16="http://schemas.microsoft.com/office/drawing/2014/main" id="{B7E040A3-10BC-47A0-A160-F30260C91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970" y="3529265"/>
            <a:ext cx="4314825"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140EAF92-54A6-425F-B7CB-C48849F2C722}"/>
              </a:ext>
            </a:extLst>
          </p:cNvPr>
          <p:cNvSpPr/>
          <p:nvPr/>
        </p:nvSpPr>
        <p:spPr>
          <a:xfrm>
            <a:off x="8001109" y="5715000"/>
            <a:ext cx="133350" cy="133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33D91142-8BBB-4006-A838-AD6E3A7A05D1}"/>
              </a:ext>
            </a:extLst>
          </p:cNvPr>
          <p:cNvCxnSpPr>
            <a:cxnSpLocks/>
            <a:stCxn id="8" idx="2"/>
          </p:cNvCxnSpPr>
          <p:nvPr/>
        </p:nvCxnSpPr>
        <p:spPr>
          <a:xfrm flipH="1" flipV="1">
            <a:off x="3895725" y="5610227"/>
            <a:ext cx="4105384" cy="171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135894"/>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6C33F-208D-D54E-85D7-0E904FF35F18}"/>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隐式场三维表达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451B07-C6FF-694E-91A5-5C6DFE77C879}"/>
                  </a:ext>
                </a:extLst>
              </p:cNvPr>
              <p:cNvSpPr>
                <a:spLocks noGrp="1"/>
              </p:cNvSpPr>
              <p:nvPr>
                <p:ph idx="1"/>
              </p:nvPr>
            </p:nvSpPr>
            <p:spPr>
              <a:xfrm>
                <a:off x="1451579" y="2015732"/>
                <a:ext cx="9603275" cy="4116620"/>
              </a:xfrm>
            </p:spPr>
            <p:txBody>
              <a:bodyPr>
                <a:normAutofit/>
              </a:bodyPr>
              <a:lstStyle/>
              <a:p>
                <a:r>
                  <a:rPr kumimoji="1" lang="zh-CN" altLang="en-US" dirty="0">
                    <a:latin typeface="微软雅黑" panose="020B0503020204020204" pitchFamily="34" charset="-122"/>
                    <a:ea typeface="微软雅黑" panose="020B0503020204020204" pitchFamily="34" charset="-122"/>
                  </a:rPr>
                  <a:t>隐式场表达，将三维物体或场景利用一个连续函数来描述：</a:t>
                </a:r>
                <a:endParaRPr kumimoji="1" lang="en-US" altLang="zh-CN"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𝑝</m:t>
                        </m:r>
                      </m:e>
                    </m:d>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oMath>
                </a14:m>
                <a:endParaRPr lang="en-US" altLang="zh-CN" dirty="0"/>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用神经网络对连续函数进行拟合</a:t>
                </a:r>
                <a:endParaRPr kumimoji="1" lang="en-US" altLang="zh-CN" dirty="0">
                  <a:latin typeface="微软雅黑" panose="020B0503020204020204" pitchFamily="34" charset="-122"/>
                  <a:ea typeface="微软雅黑" panose="020B0503020204020204" pitchFamily="34" charset="-122"/>
                </a:endParaRPr>
              </a:p>
            </p:txBody>
          </p:sp>
        </mc:Choice>
        <mc:Fallback xmlns="">
          <p:sp>
            <p:nvSpPr>
              <p:cNvPr id="3" name="内容占位符 2">
                <a:extLst>
                  <a:ext uri="{FF2B5EF4-FFF2-40B4-BE49-F238E27FC236}">
                    <a16:creationId xmlns:a16="http://schemas.microsoft.com/office/drawing/2014/main" id="{0E451B07-C6FF-694E-91A5-5C6DFE77C879}"/>
                  </a:ext>
                </a:extLst>
              </p:cNvPr>
              <p:cNvSpPr>
                <a:spLocks noGrp="1" noRot="1" noChangeAspect="1" noMove="1" noResize="1" noEditPoints="1" noAdjustHandles="1" noChangeArrowheads="1" noChangeShapeType="1" noTextEdit="1"/>
              </p:cNvSpPr>
              <p:nvPr>
                <p:ph idx="1"/>
              </p:nvPr>
            </p:nvSpPr>
            <p:spPr>
              <a:xfrm>
                <a:off x="1451579" y="2015732"/>
                <a:ext cx="9603275" cy="4116620"/>
              </a:xfrm>
              <a:blipFill>
                <a:blip r:embed="rId2"/>
                <a:stretch>
                  <a:fillRect l="-571" t="-148"/>
                </a:stretch>
              </a:blipFill>
            </p:spPr>
            <p:txBody>
              <a:bodyPr/>
              <a:lstStyle/>
              <a:p>
                <a:r>
                  <a:rPr lang="zh-CN" altLang="en-US">
                    <a:noFill/>
                  </a:rPr>
                  <a:t> </a:t>
                </a:r>
              </a:p>
            </p:txBody>
          </p:sp>
        </mc:Fallback>
      </mc:AlternateContent>
      <p:sp>
        <p:nvSpPr>
          <p:cNvPr id="15" name="Speech Bubble: Rectangle with Corners Rounded 6">
            <a:extLst>
              <a:ext uri="{FF2B5EF4-FFF2-40B4-BE49-F238E27FC236}">
                <a16:creationId xmlns:a16="http://schemas.microsoft.com/office/drawing/2014/main" id="{54B8561B-76DB-45C2-B389-F05D57F50B20}"/>
              </a:ext>
            </a:extLst>
          </p:cNvPr>
          <p:cNvSpPr/>
          <p:nvPr/>
        </p:nvSpPr>
        <p:spPr>
          <a:xfrm>
            <a:off x="724180" y="3238160"/>
            <a:ext cx="1158240" cy="835882"/>
          </a:xfrm>
          <a:prstGeom prst="wedgeRoundRectCallout">
            <a:avLst>
              <a:gd name="adj1" fmla="val 43041"/>
              <a:gd name="adj2" fmla="val -84250"/>
              <a:gd name="adj3" fmla="val 16667"/>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b="1" dirty="0">
                <a:solidFill>
                  <a:srgbClr val="C00000"/>
                </a:solidFill>
              </a:rPr>
              <a:t>神经网络</a:t>
            </a:r>
          </a:p>
        </p:txBody>
      </p:sp>
      <p:sp>
        <p:nvSpPr>
          <p:cNvPr id="16" name="Speech Bubble: Rectangle with Corners Rounded 7">
            <a:extLst>
              <a:ext uri="{FF2B5EF4-FFF2-40B4-BE49-F238E27FC236}">
                <a16:creationId xmlns:a16="http://schemas.microsoft.com/office/drawing/2014/main" id="{61023A3E-D4A7-4DC9-B7C1-81CED5364270}"/>
              </a:ext>
            </a:extLst>
          </p:cNvPr>
          <p:cNvSpPr/>
          <p:nvPr/>
        </p:nvSpPr>
        <p:spPr>
          <a:xfrm>
            <a:off x="2084597" y="3238160"/>
            <a:ext cx="1158240" cy="835882"/>
          </a:xfrm>
          <a:prstGeom prst="wedgeRoundRectCallout">
            <a:avLst>
              <a:gd name="adj1" fmla="val -44517"/>
              <a:gd name="adj2" fmla="val -81663"/>
              <a:gd name="adj3" fmla="val 16667"/>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C00000"/>
                </a:solidFill>
              </a:rPr>
              <a:t>三维点</a:t>
            </a:r>
          </a:p>
        </p:txBody>
      </p:sp>
      <p:sp>
        <p:nvSpPr>
          <p:cNvPr id="17" name="Speech Bubble: Rectangle with Corners Rounded 8">
            <a:extLst>
              <a:ext uri="{FF2B5EF4-FFF2-40B4-BE49-F238E27FC236}">
                <a16:creationId xmlns:a16="http://schemas.microsoft.com/office/drawing/2014/main" id="{C509EC13-296F-4112-8B0D-93EEEC41D2C4}"/>
              </a:ext>
            </a:extLst>
          </p:cNvPr>
          <p:cNvSpPr/>
          <p:nvPr/>
        </p:nvSpPr>
        <p:spPr>
          <a:xfrm>
            <a:off x="3858484" y="3238160"/>
            <a:ext cx="2014276" cy="1143000"/>
          </a:xfrm>
          <a:prstGeom prst="wedgeRoundRectCallout">
            <a:avLst>
              <a:gd name="adj1" fmla="val -66174"/>
              <a:gd name="adj2" fmla="val -78038"/>
              <a:gd name="adj3" fmla="val 16667"/>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r>
              <a:rPr lang="en-US" altLang="zh-CN" sz="1400" b="1" dirty="0">
                <a:solidFill>
                  <a:srgbClr val="C00000"/>
                </a:solidFill>
              </a:rPr>
              <a:t>n=1 (SDF) </a:t>
            </a:r>
          </a:p>
          <a:p>
            <a:r>
              <a:rPr lang="en-US" altLang="zh-CN" sz="1400" b="1" dirty="0">
                <a:solidFill>
                  <a:srgbClr val="C00000"/>
                </a:solidFill>
              </a:rPr>
              <a:t>  or 3 (RGB)</a:t>
            </a:r>
          </a:p>
          <a:p>
            <a:r>
              <a:rPr lang="en-US" altLang="zh-CN" sz="1400" b="1" dirty="0">
                <a:solidFill>
                  <a:srgbClr val="C00000"/>
                </a:solidFill>
              </a:rPr>
              <a:t>  or 4 (RGBα)</a:t>
            </a:r>
          </a:p>
          <a:p>
            <a:r>
              <a:rPr lang="en-US" altLang="zh-CN" sz="1400" b="1" dirty="0">
                <a:solidFill>
                  <a:srgbClr val="C00000"/>
                </a:solidFill>
              </a:rPr>
              <a:t>  or …(features)</a:t>
            </a:r>
            <a:endParaRPr lang="zh-CN" altLang="en-US" sz="1400" b="1" dirty="0">
              <a:solidFill>
                <a:srgbClr val="C00000"/>
              </a:solidFill>
            </a:endParaRPr>
          </a:p>
        </p:txBody>
      </p:sp>
      <p:pic>
        <p:nvPicPr>
          <p:cNvPr id="4" name="图片 3">
            <a:extLst>
              <a:ext uri="{FF2B5EF4-FFF2-40B4-BE49-F238E27FC236}">
                <a16:creationId xmlns:a16="http://schemas.microsoft.com/office/drawing/2014/main" id="{99209514-C086-40D2-A3DB-4C8CC5F21007}"/>
              </a:ext>
            </a:extLst>
          </p:cNvPr>
          <p:cNvPicPr>
            <a:picLocks noChangeAspect="1"/>
          </p:cNvPicPr>
          <p:nvPr/>
        </p:nvPicPr>
        <p:blipFill>
          <a:blip r:embed="rId3"/>
          <a:stretch>
            <a:fillRect/>
          </a:stretch>
        </p:blipFill>
        <p:spPr>
          <a:xfrm>
            <a:off x="6096000" y="2631551"/>
            <a:ext cx="5876190" cy="3942857"/>
          </a:xfrm>
          <a:prstGeom prst="rect">
            <a:avLst/>
          </a:prstGeom>
        </p:spPr>
      </p:pic>
    </p:spTree>
    <p:extLst>
      <p:ext uri="{BB962C8B-B14F-4D97-AF65-F5344CB8AC3E}">
        <p14:creationId xmlns:p14="http://schemas.microsoft.com/office/powerpoint/2010/main" val="1768391844"/>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内容占位符 2">
            <a:extLst>
              <a:ext uri="{FF2B5EF4-FFF2-40B4-BE49-F238E27FC236}">
                <a16:creationId xmlns:a16="http://schemas.microsoft.com/office/drawing/2014/main" id="{BF2004F7-540B-4874-A11C-0EFC4463F43F}"/>
              </a:ext>
            </a:extLst>
          </p:cNvPr>
          <p:cNvSpPr>
            <a:spLocks noGrp="1"/>
          </p:cNvSpPr>
          <p:nvPr>
            <p:ph idx="1"/>
          </p:nvPr>
        </p:nvSpPr>
        <p:spPr>
          <a:xfrm>
            <a:off x="1451579" y="2015732"/>
            <a:ext cx="9603275" cy="4116620"/>
          </a:xfrm>
        </p:spPr>
        <p:txBody>
          <a:bodyPr>
            <a:normAutofit/>
          </a:bodyPr>
          <a:lstStyle/>
          <a:p>
            <a:r>
              <a:rPr kumimoji="1" lang="zh-CN" altLang="en-US" dirty="0">
                <a:latin typeface="微软雅黑" panose="020B0503020204020204" pitchFamily="34" charset="-122"/>
                <a:ea typeface="微软雅黑" panose="020B0503020204020204" pitchFamily="34" charset="-122"/>
              </a:rPr>
              <a:t>隐式场渲染，通过发出一条射线进行观测，观测结果是射线上的积分。</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实际中采用离散采样与加和实现。</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C8D6C33F-208D-D54E-85D7-0E904FF35F18}"/>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隐式场渲染</a:t>
            </a:r>
          </a:p>
        </p:txBody>
      </p:sp>
      <p:pic>
        <p:nvPicPr>
          <p:cNvPr id="10" name="Picture 12">
            <a:extLst>
              <a:ext uri="{FF2B5EF4-FFF2-40B4-BE49-F238E27FC236}">
                <a16:creationId xmlns:a16="http://schemas.microsoft.com/office/drawing/2014/main" id="{6D2B601F-FB36-43E6-8D73-0CEF9345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25" y="3132931"/>
            <a:ext cx="3114675" cy="3133725"/>
          </a:xfrm>
          <a:prstGeom prst="rect">
            <a:avLst/>
          </a:prstGeom>
        </p:spPr>
      </p:pic>
      <p:grpSp>
        <p:nvGrpSpPr>
          <p:cNvPr id="11" name="Group 41">
            <a:extLst>
              <a:ext uri="{FF2B5EF4-FFF2-40B4-BE49-F238E27FC236}">
                <a16:creationId xmlns:a16="http://schemas.microsoft.com/office/drawing/2014/main" id="{DC9FD443-62D0-4035-939C-13C7263D5717}"/>
              </a:ext>
            </a:extLst>
          </p:cNvPr>
          <p:cNvGrpSpPr/>
          <p:nvPr/>
        </p:nvGrpSpPr>
        <p:grpSpPr>
          <a:xfrm>
            <a:off x="4028440" y="3132931"/>
            <a:ext cx="3835402" cy="3133725"/>
            <a:chOff x="4028440" y="3132931"/>
            <a:chExt cx="3835402" cy="3133725"/>
          </a:xfrm>
        </p:grpSpPr>
        <p:pic>
          <p:nvPicPr>
            <p:cNvPr id="12" name="Picture 20">
              <a:extLst>
                <a:ext uri="{FF2B5EF4-FFF2-40B4-BE49-F238E27FC236}">
                  <a16:creationId xmlns:a16="http://schemas.microsoft.com/office/drawing/2014/main" id="{4B8EA501-1F90-4A68-8A3B-05B7F3222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167" y="3132931"/>
              <a:ext cx="3114675" cy="3133725"/>
            </a:xfrm>
            <a:prstGeom prst="rect">
              <a:avLst/>
            </a:prstGeom>
          </p:spPr>
        </p:pic>
        <p:sp>
          <p:nvSpPr>
            <p:cNvPr id="13" name="Oval 21">
              <a:extLst>
                <a:ext uri="{FF2B5EF4-FFF2-40B4-BE49-F238E27FC236}">
                  <a16:creationId xmlns:a16="http://schemas.microsoft.com/office/drawing/2014/main" id="{FFB3915A-7AFF-478B-A75C-CB15E26621DC}"/>
                </a:ext>
              </a:extLst>
            </p:cNvPr>
            <p:cNvSpPr/>
            <p:nvPr/>
          </p:nvSpPr>
          <p:spPr>
            <a:xfrm>
              <a:off x="6130292" y="4562316"/>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Oval 22">
              <a:extLst>
                <a:ext uri="{FF2B5EF4-FFF2-40B4-BE49-F238E27FC236}">
                  <a16:creationId xmlns:a16="http://schemas.microsoft.com/office/drawing/2014/main" id="{47EDAD3B-353D-48D2-A502-34108BFEC574}"/>
                </a:ext>
              </a:extLst>
            </p:cNvPr>
            <p:cNvSpPr/>
            <p:nvPr/>
          </p:nvSpPr>
          <p:spPr>
            <a:xfrm>
              <a:off x="5905820" y="4464050"/>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Oval 23">
              <a:extLst>
                <a:ext uri="{FF2B5EF4-FFF2-40B4-BE49-F238E27FC236}">
                  <a16:creationId xmlns:a16="http://schemas.microsoft.com/office/drawing/2014/main" id="{DEF44D1F-E4E8-4899-B9BA-AB95ECED8CD3}"/>
                </a:ext>
              </a:extLst>
            </p:cNvPr>
            <p:cNvSpPr/>
            <p:nvPr/>
          </p:nvSpPr>
          <p:spPr>
            <a:xfrm>
              <a:off x="5691508" y="437094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Oval 24">
              <a:extLst>
                <a:ext uri="{FF2B5EF4-FFF2-40B4-BE49-F238E27FC236}">
                  <a16:creationId xmlns:a16="http://schemas.microsoft.com/office/drawing/2014/main" id="{DF4D9362-EE3E-4A1E-923F-22EE9C3E89F8}"/>
                </a:ext>
              </a:extLst>
            </p:cNvPr>
            <p:cNvSpPr/>
            <p:nvPr/>
          </p:nvSpPr>
          <p:spPr>
            <a:xfrm>
              <a:off x="5459734" y="4287123"/>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Arrow: Right 30">
              <a:extLst>
                <a:ext uri="{FF2B5EF4-FFF2-40B4-BE49-F238E27FC236}">
                  <a16:creationId xmlns:a16="http://schemas.microsoft.com/office/drawing/2014/main" id="{02FD213D-0C4A-479D-A885-E0095C60EADA}"/>
                </a:ext>
              </a:extLst>
            </p:cNvPr>
            <p:cNvSpPr/>
            <p:nvPr/>
          </p:nvSpPr>
          <p:spPr>
            <a:xfrm>
              <a:off x="4028440" y="4463653"/>
              <a:ext cx="610555" cy="444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Rectangle 35">
                  <a:extLst>
                    <a:ext uri="{FF2B5EF4-FFF2-40B4-BE49-F238E27FC236}">
                      <a16:creationId xmlns:a16="http://schemas.microsoft.com/office/drawing/2014/main" id="{EB26CA14-6964-4AE5-8DEF-D1791D2E306F}"/>
                    </a:ext>
                  </a:extLst>
                </p:cNvPr>
                <p:cNvSpPr/>
                <p:nvPr/>
              </p:nvSpPr>
              <p:spPr>
                <a:xfrm>
                  <a:off x="5962970" y="4581644"/>
                  <a:ext cx="4701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 name="Rectangle 35">
                  <a:extLst>
                    <a:ext uri="{FF2B5EF4-FFF2-40B4-BE49-F238E27FC236}">
                      <a16:creationId xmlns:a16="http://schemas.microsoft.com/office/drawing/2014/main" id="{BC88BEC7-B341-46CD-9669-DFA75DC9FC04}"/>
                    </a:ext>
                  </a:extLst>
                </p:cNvPr>
                <p:cNvSpPr>
                  <a:spLocks noRot="1" noChangeAspect="1" noMove="1" noResize="1" noEditPoints="1" noAdjustHandles="1" noChangeArrowheads="1" noChangeShapeType="1" noTextEdit="1"/>
                </p:cNvSpPr>
                <p:nvPr/>
              </p:nvSpPr>
              <p:spPr>
                <a:xfrm>
                  <a:off x="5962970" y="4581644"/>
                  <a:ext cx="470129"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37">
                  <a:extLst>
                    <a:ext uri="{FF2B5EF4-FFF2-40B4-BE49-F238E27FC236}">
                      <a16:creationId xmlns:a16="http://schemas.microsoft.com/office/drawing/2014/main" id="{2F79DF71-D38E-474E-854E-1AB35992AA3B}"/>
                    </a:ext>
                  </a:extLst>
                </p:cNvPr>
                <p:cNvSpPr/>
                <p:nvPr/>
              </p:nvSpPr>
              <p:spPr>
                <a:xfrm>
                  <a:off x="5865982" y="4125476"/>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8" name="Rectangle 37">
                  <a:extLst>
                    <a:ext uri="{FF2B5EF4-FFF2-40B4-BE49-F238E27FC236}">
                      <a16:creationId xmlns:a16="http://schemas.microsoft.com/office/drawing/2014/main" id="{75F06E49-934D-4CBE-9AA0-3D1CD2287672}"/>
                    </a:ext>
                  </a:extLst>
                </p:cNvPr>
                <p:cNvSpPr>
                  <a:spLocks noRot="1" noChangeAspect="1" noMove="1" noResize="1" noEditPoints="1" noAdjustHandles="1" noChangeArrowheads="1" noChangeShapeType="1" noTextEdit="1"/>
                </p:cNvSpPr>
                <p:nvPr/>
              </p:nvSpPr>
              <p:spPr>
                <a:xfrm>
                  <a:off x="5865982" y="4125476"/>
                  <a:ext cx="475451" cy="369332"/>
                </a:xfrm>
                <a:prstGeom prst="rect">
                  <a:avLst/>
                </a:prstGeom>
                <a:blipFill>
                  <a:blip r:embed="rId6"/>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38">
                  <a:extLst>
                    <a:ext uri="{FF2B5EF4-FFF2-40B4-BE49-F238E27FC236}">
                      <a16:creationId xmlns:a16="http://schemas.microsoft.com/office/drawing/2014/main" id="{98E1ED19-47DD-4E3E-9228-FE744D4F1B12}"/>
                    </a:ext>
                  </a:extLst>
                </p:cNvPr>
                <p:cNvSpPr/>
                <p:nvPr/>
              </p:nvSpPr>
              <p:spPr>
                <a:xfrm>
                  <a:off x="5439818" y="4348898"/>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9" name="Rectangle 38">
                  <a:extLst>
                    <a:ext uri="{FF2B5EF4-FFF2-40B4-BE49-F238E27FC236}">
                      <a16:creationId xmlns:a16="http://schemas.microsoft.com/office/drawing/2014/main" id="{198C4E37-7E7E-4B2B-84E3-E2A2C76C70F9}"/>
                    </a:ext>
                  </a:extLst>
                </p:cNvPr>
                <p:cNvSpPr>
                  <a:spLocks noRot="1" noChangeAspect="1" noMove="1" noResize="1" noEditPoints="1" noAdjustHandles="1" noChangeArrowheads="1" noChangeShapeType="1" noTextEdit="1"/>
                </p:cNvSpPr>
                <p:nvPr/>
              </p:nvSpPr>
              <p:spPr>
                <a:xfrm>
                  <a:off x="5439818" y="4348898"/>
                  <a:ext cx="475451" cy="369332"/>
                </a:xfrm>
                <a:prstGeom prst="rect">
                  <a:avLst/>
                </a:prstGeom>
                <a:blipFill>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Rectangle 39">
                  <a:extLst>
                    <a:ext uri="{FF2B5EF4-FFF2-40B4-BE49-F238E27FC236}">
                      <a16:creationId xmlns:a16="http://schemas.microsoft.com/office/drawing/2014/main" id="{34B3526D-1253-4EAA-8D4C-6B82F5D8EB72}"/>
                    </a:ext>
                  </a:extLst>
                </p:cNvPr>
                <p:cNvSpPr/>
                <p:nvPr/>
              </p:nvSpPr>
              <p:spPr>
                <a:xfrm>
                  <a:off x="5320113" y="4003974"/>
                  <a:ext cx="4737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40" name="Rectangle 39">
                  <a:extLst>
                    <a:ext uri="{FF2B5EF4-FFF2-40B4-BE49-F238E27FC236}">
                      <a16:creationId xmlns:a16="http://schemas.microsoft.com/office/drawing/2014/main" id="{E684F690-FD41-4263-8640-3AFC6A09B009}"/>
                    </a:ext>
                  </a:extLst>
                </p:cNvPr>
                <p:cNvSpPr>
                  <a:spLocks noRot="1" noChangeAspect="1" noMove="1" noResize="1" noEditPoints="1" noAdjustHandles="1" noChangeArrowheads="1" noChangeShapeType="1" noTextEdit="1"/>
                </p:cNvSpPr>
                <p:nvPr/>
              </p:nvSpPr>
              <p:spPr>
                <a:xfrm>
                  <a:off x="5320113" y="4003974"/>
                  <a:ext cx="473719" cy="369332"/>
                </a:xfrm>
                <a:prstGeom prst="rect">
                  <a:avLst/>
                </a:prstGeom>
                <a:blipFill>
                  <a:blip r:embed="rId8"/>
                  <a:stretch>
                    <a:fillRect b="-6667"/>
                  </a:stretch>
                </a:blipFill>
              </p:spPr>
              <p:txBody>
                <a:bodyPr/>
                <a:lstStyle/>
                <a:p>
                  <a:r>
                    <a:rPr lang="zh-CN" altLang="en-US">
                      <a:noFill/>
                    </a:rPr>
                    <a:t> </a:t>
                  </a:r>
                </a:p>
              </p:txBody>
            </p:sp>
          </mc:Fallback>
        </mc:AlternateContent>
      </p:grpSp>
      <p:sp>
        <p:nvSpPr>
          <p:cNvPr id="26" name="Rectangle 6">
            <a:extLst>
              <a:ext uri="{FF2B5EF4-FFF2-40B4-BE49-F238E27FC236}">
                <a16:creationId xmlns:a16="http://schemas.microsoft.com/office/drawing/2014/main" id="{E8C452F6-1BC8-4835-80EB-D62C57C8E11E}"/>
              </a:ext>
            </a:extLst>
          </p:cNvPr>
          <p:cNvSpPr/>
          <p:nvPr/>
        </p:nvSpPr>
        <p:spPr>
          <a:xfrm>
            <a:off x="8492274" y="3776049"/>
            <a:ext cx="2807050" cy="2063946"/>
          </a:xfrm>
          <a:prstGeom prst="rect">
            <a:avLst/>
          </a:prstGeom>
          <a:solidFill>
            <a:schemeClr val="accent2">
              <a:lumMod val="20000"/>
              <a:lumOff val="80000"/>
            </a:schemeClr>
          </a:solidFill>
          <a:ln w="57150">
            <a:noFill/>
          </a:ln>
        </p:spPr>
        <p:style>
          <a:lnRef idx="2">
            <a:schemeClr val="accent1"/>
          </a:lnRef>
          <a:fillRef idx="1">
            <a:schemeClr val="lt1"/>
          </a:fillRef>
          <a:effectRef idx="0">
            <a:schemeClr val="accent1"/>
          </a:effectRef>
          <a:fontRef idx="minor">
            <a:schemeClr val="dk1"/>
          </a:fontRef>
        </p:style>
        <p:txBody>
          <a:bodyPr rtlCol="0" anchor="ctr"/>
          <a:lstStyle/>
          <a:p>
            <a:pPr marL="800100" lvl="1" indent="-342900">
              <a:lnSpc>
                <a:spcPct val="150000"/>
              </a:lnSpc>
              <a:buAutoNum type="arabicPeriod"/>
            </a:pPr>
            <a:endParaRPr lang="zh-CN" altLang="en-US" sz="3200" b="1" dirty="0"/>
          </a:p>
        </p:txBody>
      </p:sp>
      <p:sp>
        <p:nvSpPr>
          <p:cNvPr id="27" name="Arrow: Right 32">
            <a:extLst>
              <a:ext uri="{FF2B5EF4-FFF2-40B4-BE49-F238E27FC236}">
                <a16:creationId xmlns:a16="http://schemas.microsoft.com/office/drawing/2014/main" id="{B880A345-55FA-4712-AB28-2EDE0264B0C4}"/>
              </a:ext>
            </a:extLst>
          </p:cNvPr>
          <p:cNvSpPr/>
          <p:nvPr/>
        </p:nvSpPr>
        <p:spPr>
          <a:xfrm>
            <a:off x="7780941" y="4435138"/>
            <a:ext cx="610555" cy="444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5">
            <a:extLst>
              <a:ext uri="{FF2B5EF4-FFF2-40B4-BE49-F238E27FC236}">
                <a16:creationId xmlns:a16="http://schemas.microsoft.com/office/drawing/2014/main" id="{9B65988A-7390-4A68-94A4-78AEF60CBBA2}"/>
              </a:ext>
            </a:extLst>
          </p:cNvPr>
          <p:cNvSpPr/>
          <p:nvPr/>
        </p:nvSpPr>
        <p:spPr>
          <a:xfrm>
            <a:off x="10718881" y="4317822"/>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Oval 26">
            <a:extLst>
              <a:ext uri="{FF2B5EF4-FFF2-40B4-BE49-F238E27FC236}">
                <a16:creationId xmlns:a16="http://schemas.microsoft.com/office/drawing/2014/main" id="{EA89D1FB-6C0F-4313-8FFC-41F4343202FA}"/>
              </a:ext>
            </a:extLst>
          </p:cNvPr>
          <p:cNvSpPr/>
          <p:nvPr/>
        </p:nvSpPr>
        <p:spPr>
          <a:xfrm>
            <a:off x="10137851" y="4317822"/>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Oval 27">
            <a:extLst>
              <a:ext uri="{FF2B5EF4-FFF2-40B4-BE49-F238E27FC236}">
                <a16:creationId xmlns:a16="http://schemas.microsoft.com/office/drawing/2014/main" id="{D3F75057-EA79-4ABC-A299-19EAC2A27D41}"/>
              </a:ext>
            </a:extLst>
          </p:cNvPr>
          <p:cNvSpPr/>
          <p:nvPr/>
        </p:nvSpPr>
        <p:spPr>
          <a:xfrm>
            <a:off x="9513491" y="4317822"/>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Oval 28">
            <a:extLst>
              <a:ext uri="{FF2B5EF4-FFF2-40B4-BE49-F238E27FC236}">
                <a16:creationId xmlns:a16="http://schemas.microsoft.com/office/drawing/2014/main" id="{8A4052A8-1DE8-46DD-96A5-CA29448C5229}"/>
              </a:ext>
            </a:extLst>
          </p:cNvPr>
          <p:cNvSpPr/>
          <p:nvPr/>
        </p:nvSpPr>
        <p:spPr>
          <a:xfrm>
            <a:off x="8872621" y="4320838"/>
            <a:ext cx="114300" cy="1143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Left Brace 29">
            <a:extLst>
              <a:ext uri="{FF2B5EF4-FFF2-40B4-BE49-F238E27FC236}">
                <a16:creationId xmlns:a16="http://schemas.microsoft.com/office/drawing/2014/main" id="{0E6FD6A5-C48D-47B2-A5F3-68CD5ACBB1F1}"/>
              </a:ext>
            </a:extLst>
          </p:cNvPr>
          <p:cNvSpPr/>
          <p:nvPr/>
        </p:nvSpPr>
        <p:spPr>
          <a:xfrm rot="16200000">
            <a:off x="9755628" y="3685956"/>
            <a:ext cx="191374" cy="1963736"/>
          </a:xfrm>
          <a:prstGeom prst="leftBrace">
            <a:avLst>
              <a:gd name="adj1" fmla="val 5223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33" name="TextBox 31">
            <a:extLst>
              <a:ext uri="{FF2B5EF4-FFF2-40B4-BE49-F238E27FC236}">
                <a16:creationId xmlns:a16="http://schemas.microsoft.com/office/drawing/2014/main" id="{2B28964A-3B68-4390-BEDE-78A05FDEE638}"/>
              </a:ext>
            </a:extLst>
          </p:cNvPr>
          <p:cNvSpPr txBox="1"/>
          <p:nvPr/>
        </p:nvSpPr>
        <p:spPr>
          <a:xfrm>
            <a:off x="9306685" y="4825662"/>
            <a:ext cx="1107996" cy="923330"/>
          </a:xfrm>
          <a:prstGeom prst="rect">
            <a:avLst/>
          </a:prstGeom>
          <a:noFill/>
        </p:spPr>
        <p:txBody>
          <a:bodyPr wrap="none" rtlCol="0">
            <a:spAutoFit/>
          </a:bodyPr>
          <a:lstStyle/>
          <a:p>
            <a:pPr algn="ctr"/>
            <a:r>
              <a:rPr lang="zh-CN" altLang="en-US" b="1" dirty="0">
                <a:solidFill>
                  <a:srgbClr val="C00000"/>
                </a:solidFill>
              </a:rPr>
              <a:t>加权平均</a:t>
            </a:r>
            <a:endParaRPr lang="en-US" altLang="zh-CN" b="1" dirty="0">
              <a:solidFill>
                <a:srgbClr val="C00000"/>
              </a:solidFill>
            </a:endParaRPr>
          </a:p>
          <a:p>
            <a:pPr algn="ctr"/>
            <a:r>
              <a:rPr lang="zh-CN" altLang="en-US" b="1" dirty="0">
                <a:solidFill>
                  <a:srgbClr val="C00000"/>
                </a:solidFill>
              </a:rPr>
              <a:t>↓</a:t>
            </a:r>
            <a:endParaRPr lang="en-US" altLang="zh-CN" b="1" dirty="0">
              <a:solidFill>
                <a:srgbClr val="C00000"/>
              </a:solidFill>
            </a:endParaRPr>
          </a:p>
          <a:p>
            <a:pPr algn="ctr"/>
            <a:r>
              <a:rPr lang="en-US" altLang="zh-CN" b="1" dirty="0">
                <a:solidFill>
                  <a:srgbClr val="C00000"/>
                </a:solidFill>
              </a:rPr>
              <a:t>RGB</a:t>
            </a:r>
            <a:endParaRPr lang="zh-CN" altLang="en-US" b="1" dirty="0">
              <a:solidFill>
                <a:srgbClr val="C00000"/>
              </a:solidFill>
            </a:endParaRPr>
          </a:p>
        </p:txBody>
      </p:sp>
      <mc:AlternateContent xmlns:mc="http://schemas.openxmlformats.org/markup-compatibility/2006" xmlns:a14="http://schemas.microsoft.com/office/drawing/2010/main">
        <mc:Choice Requires="a14">
          <p:sp>
            <p:nvSpPr>
              <p:cNvPr id="34" name="Rectangle 36">
                <a:extLst>
                  <a:ext uri="{FF2B5EF4-FFF2-40B4-BE49-F238E27FC236}">
                    <a16:creationId xmlns:a16="http://schemas.microsoft.com/office/drawing/2014/main" id="{17C7FE7B-E855-40B6-AD35-A26836424F9D}"/>
                  </a:ext>
                </a:extLst>
              </p:cNvPr>
              <p:cNvSpPr/>
              <p:nvPr/>
            </p:nvSpPr>
            <p:spPr>
              <a:xfrm>
                <a:off x="8492274" y="3843039"/>
                <a:ext cx="28070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𝒇</m:t>
                      </m:r>
                      <m:d>
                        <m:dPr>
                          <m:ctrlPr>
                            <a:rPr lang="en-US" altLang="zh-CN" b="1" i="1">
                              <a:solidFill>
                                <a:srgbClr val="C00000"/>
                              </a:solidFill>
                              <a:latin typeface="Cambria Math" panose="02040503050406030204" pitchFamily="18" charset="0"/>
                            </a:rPr>
                          </m:ctrlPr>
                        </m:dPr>
                        <m:e>
                          <m:sSub>
                            <m:sSubPr>
                              <m:ctrlPr>
                                <a:rPr lang="en-US" altLang="zh-CN" b="1" i="1" smtClean="0">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𝒑</m:t>
                              </m:r>
                            </m:e>
                            <m:sub>
                              <m:r>
                                <a:rPr lang="en-US" altLang="zh-CN" b="1" i="1" smtClean="0">
                                  <a:solidFill>
                                    <a:srgbClr val="C00000"/>
                                  </a:solidFill>
                                  <a:latin typeface="Cambria Math" panose="02040503050406030204" pitchFamily="18" charset="0"/>
                                </a:rPr>
                                <m:t>𝟏</m:t>
                              </m:r>
                            </m:sub>
                          </m:sSub>
                        </m:e>
                      </m:d>
                      <m:r>
                        <a:rPr lang="en-US" altLang="zh-CN" b="1" i="1" smtClean="0">
                          <a:solidFill>
                            <a:srgbClr val="C00000"/>
                          </a:solidFill>
                          <a:latin typeface="Cambria Math" panose="02040503050406030204" pitchFamily="18" charset="0"/>
                        </a:rPr>
                        <m:t>, </m:t>
                      </m:r>
                      <m:r>
                        <a:rPr lang="en-US" altLang="zh-CN" b="1" i="1" smtClean="0">
                          <a:solidFill>
                            <a:srgbClr val="C00000"/>
                          </a:solidFill>
                          <a:latin typeface="Cambria Math" panose="02040503050406030204" pitchFamily="18" charset="0"/>
                        </a:rPr>
                        <m:t>𝒇</m:t>
                      </m:r>
                      <m:d>
                        <m:dPr>
                          <m:ctrlPr>
                            <a:rPr lang="en-US" altLang="zh-CN" b="1" i="1" smtClean="0">
                              <a:solidFill>
                                <a:srgbClr val="C00000"/>
                              </a:solidFill>
                              <a:latin typeface="Cambria Math" panose="02040503050406030204" pitchFamily="18" charset="0"/>
                            </a:rPr>
                          </m:ctrlPr>
                        </m:dPr>
                        <m:e>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𝒑</m:t>
                              </m:r>
                            </m:e>
                            <m:sub>
                              <m:r>
                                <a:rPr lang="en-US" altLang="zh-CN" b="1" i="1" smtClean="0">
                                  <a:solidFill>
                                    <a:srgbClr val="C00000"/>
                                  </a:solidFill>
                                  <a:latin typeface="Cambria Math" panose="02040503050406030204" pitchFamily="18" charset="0"/>
                                </a:rPr>
                                <m:t>𝟐</m:t>
                              </m:r>
                            </m:sub>
                          </m:sSub>
                        </m:e>
                      </m:d>
                      <m:r>
                        <a:rPr lang="en-US" altLang="zh-CN" b="1" i="1" smtClean="0">
                          <a:solidFill>
                            <a:srgbClr val="C00000"/>
                          </a:solidFill>
                          <a:latin typeface="Cambria Math" panose="02040503050406030204" pitchFamily="18" charset="0"/>
                        </a:rPr>
                        <m:t>, </m:t>
                      </m:r>
                      <m:r>
                        <a:rPr lang="en-US" altLang="zh-CN" b="1" i="1" smtClean="0">
                          <a:solidFill>
                            <a:srgbClr val="C00000"/>
                          </a:solidFill>
                          <a:latin typeface="Cambria Math" panose="02040503050406030204" pitchFamily="18" charset="0"/>
                        </a:rPr>
                        <m:t>𝒇</m:t>
                      </m:r>
                      <m:d>
                        <m:dPr>
                          <m:ctrlPr>
                            <a:rPr lang="en-US" altLang="zh-CN" b="1" i="1" smtClean="0">
                              <a:solidFill>
                                <a:srgbClr val="C00000"/>
                              </a:solidFill>
                              <a:latin typeface="Cambria Math" panose="02040503050406030204" pitchFamily="18" charset="0"/>
                            </a:rPr>
                          </m:ctrlPr>
                        </m:dPr>
                        <m:e>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𝒑</m:t>
                              </m:r>
                            </m:e>
                            <m:sub>
                              <m:r>
                                <a:rPr lang="en-US" altLang="zh-CN" b="1" i="1" smtClean="0">
                                  <a:solidFill>
                                    <a:srgbClr val="C00000"/>
                                  </a:solidFill>
                                  <a:latin typeface="Cambria Math" panose="02040503050406030204" pitchFamily="18" charset="0"/>
                                </a:rPr>
                                <m:t>𝟑</m:t>
                              </m:r>
                            </m:sub>
                          </m:sSub>
                        </m:e>
                      </m:d>
                      <m:r>
                        <a:rPr lang="en-US" altLang="zh-CN" b="1" i="1" smtClean="0">
                          <a:solidFill>
                            <a:srgbClr val="C00000"/>
                          </a:solidFill>
                          <a:latin typeface="Cambria Math" panose="02040503050406030204" pitchFamily="18" charset="0"/>
                        </a:rPr>
                        <m:t>, </m:t>
                      </m:r>
                      <m:r>
                        <a:rPr lang="en-US" altLang="zh-CN" b="1" i="1" smtClean="0">
                          <a:solidFill>
                            <a:srgbClr val="C00000"/>
                          </a:solidFill>
                          <a:latin typeface="Cambria Math" panose="02040503050406030204" pitchFamily="18" charset="0"/>
                        </a:rPr>
                        <m:t>𝒇</m:t>
                      </m:r>
                      <m:d>
                        <m:dPr>
                          <m:ctrlPr>
                            <a:rPr lang="en-US" altLang="zh-CN" b="1" i="1" smtClean="0">
                              <a:solidFill>
                                <a:srgbClr val="C00000"/>
                              </a:solidFill>
                              <a:latin typeface="Cambria Math" panose="02040503050406030204" pitchFamily="18" charset="0"/>
                            </a:rPr>
                          </m:ctrlPr>
                        </m:dPr>
                        <m:e>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𝒑</m:t>
                              </m:r>
                            </m:e>
                            <m:sub>
                              <m:r>
                                <a:rPr lang="en-US" altLang="zh-CN" b="1" i="1" smtClean="0">
                                  <a:solidFill>
                                    <a:srgbClr val="C00000"/>
                                  </a:solidFill>
                                  <a:latin typeface="Cambria Math" panose="02040503050406030204" pitchFamily="18" charset="0"/>
                                </a:rPr>
                                <m:t>𝟒</m:t>
                              </m:r>
                            </m:sub>
                          </m:sSub>
                        </m:e>
                      </m:d>
                    </m:oMath>
                  </m:oMathPara>
                </a14:m>
                <a:endParaRPr lang="zh-CN" altLang="en-US" b="1" dirty="0">
                  <a:solidFill>
                    <a:srgbClr val="C00000"/>
                  </a:solidFill>
                </a:endParaRPr>
              </a:p>
            </p:txBody>
          </p:sp>
        </mc:Choice>
        <mc:Fallback xmlns="">
          <p:sp>
            <p:nvSpPr>
              <p:cNvPr id="34" name="Rectangle 36">
                <a:extLst>
                  <a:ext uri="{FF2B5EF4-FFF2-40B4-BE49-F238E27FC236}">
                    <a16:creationId xmlns:a16="http://schemas.microsoft.com/office/drawing/2014/main" id="{17C7FE7B-E855-40B6-AD35-A26836424F9D}"/>
                  </a:ext>
                </a:extLst>
              </p:cNvPr>
              <p:cNvSpPr>
                <a:spLocks noRot="1" noChangeAspect="1" noMove="1" noResize="1" noEditPoints="1" noAdjustHandles="1" noChangeArrowheads="1" noChangeShapeType="1" noTextEdit="1"/>
              </p:cNvSpPr>
              <p:nvPr/>
            </p:nvSpPr>
            <p:spPr>
              <a:xfrm>
                <a:off x="8492274" y="3843039"/>
                <a:ext cx="2807050" cy="369332"/>
              </a:xfrm>
              <a:prstGeom prst="rect">
                <a:avLst/>
              </a:prstGeom>
              <a:blipFill>
                <a:blip r:embed="rId9"/>
                <a:stretch>
                  <a:fillRect b="-14754"/>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6139D470-C99A-46F3-98E9-10C6DFDA420D}"/>
              </a:ext>
            </a:extLst>
          </p:cNvPr>
          <p:cNvSpPr txBox="1"/>
          <p:nvPr/>
        </p:nvSpPr>
        <p:spPr>
          <a:xfrm>
            <a:off x="4652973" y="6021552"/>
            <a:ext cx="2954655" cy="369332"/>
          </a:xfrm>
          <a:prstGeom prst="rect">
            <a:avLst/>
          </a:prstGeom>
          <a:noFill/>
        </p:spPr>
        <p:txBody>
          <a:bodyPr wrap="none" rtlCol="0">
            <a:spAutoFit/>
          </a:bodyPr>
          <a:lstStyle/>
          <a:p>
            <a:pPr algn="ctr"/>
            <a:r>
              <a:rPr lang="zh-CN" altLang="en-US" b="1" dirty="0"/>
              <a:t>利用采样对隐式场进行观测</a:t>
            </a:r>
          </a:p>
        </p:txBody>
      </p:sp>
    </p:spTree>
    <p:extLst>
      <p:ext uri="{BB962C8B-B14F-4D97-AF65-F5344CB8AC3E}">
        <p14:creationId xmlns:p14="http://schemas.microsoft.com/office/powerpoint/2010/main" val="3811130085"/>
      </p:ext>
    </p:extLst>
  </p:cSld>
  <p:clrMapOvr>
    <a:masterClrMapping/>
  </p:clrMapOvr>
  <p:transition>
    <p:zoom/>
  </p:transition>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4316</TotalTime>
  <Words>1312</Words>
  <Application>Microsoft Office PowerPoint</Application>
  <PresentationFormat>宽屏</PresentationFormat>
  <Paragraphs>196</Paragraphs>
  <Slides>35</Slides>
  <Notes>0</Notes>
  <HiddenSlides>0</HiddenSlides>
  <MMClips>6</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Baoli SC</vt:lpstr>
      <vt:lpstr>等线</vt:lpstr>
      <vt:lpstr>等线 Light</vt:lpstr>
      <vt:lpstr>微软雅黑</vt:lpstr>
      <vt:lpstr>Arial</vt:lpstr>
      <vt:lpstr>Cambria Math</vt:lpstr>
      <vt:lpstr>Gill Sans MT</vt:lpstr>
      <vt:lpstr>画廊</vt:lpstr>
      <vt:lpstr>数据结构 大作业C NeRF Neural Radiance Field</vt:lpstr>
      <vt:lpstr>神经辐射场 Nerf</vt:lpstr>
      <vt:lpstr>神经辐射场 Nerf</vt:lpstr>
      <vt:lpstr>作业目标</vt:lpstr>
      <vt:lpstr>传统三维表达与NERF</vt:lpstr>
      <vt:lpstr>传统三维表达</vt:lpstr>
      <vt:lpstr>传统三维渲染</vt:lpstr>
      <vt:lpstr>隐式场三维表达</vt:lpstr>
      <vt:lpstr>隐式场渲染</vt:lpstr>
      <vt:lpstr>神经辐射场</vt:lpstr>
      <vt:lpstr>神经辐射场</vt:lpstr>
      <vt:lpstr>层次采样</vt:lpstr>
      <vt:lpstr>层次采样</vt:lpstr>
      <vt:lpstr>层次采样</vt:lpstr>
      <vt:lpstr>层次采样</vt:lpstr>
      <vt:lpstr>轮廓优化</vt:lpstr>
      <vt:lpstr>轮廓优化</vt:lpstr>
      <vt:lpstr>轮廓优化</vt:lpstr>
      <vt:lpstr>几何重建</vt:lpstr>
      <vt:lpstr>几何重建</vt:lpstr>
      <vt:lpstr>几何重建——四/八叉树</vt:lpstr>
      <vt:lpstr>几何重建——四/八叉树</vt:lpstr>
      <vt:lpstr>实验部分</vt:lpstr>
      <vt:lpstr>训练流程</vt:lpstr>
      <vt:lpstr>实验流程</vt:lpstr>
      <vt:lpstr>数据集描述</vt:lpstr>
      <vt:lpstr>载入数据集</vt:lpstr>
      <vt:lpstr>选取图片和相机参数，产生射线</vt:lpstr>
      <vt:lpstr>对射线进行采样，利用网络查询密度和颜色</vt:lpstr>
      <vt:lpstr>根据密度和颜色积分渲染</vt:lpstr>
      <vt:lpstr>网络结构</vt:lpstr>
      <vt:lpstr>网络训练</vt:lpstr>
      <vt:lpstr>答辩要求</vt:lpstr>
      <vt:lpstr>PowerPoint 演示文稿</vt:lpstr>
      <vt:lpstr>附录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数据结构大作业2  Mesh Segmentation</dc:title>
  <dc:creator>李 梦成</dc:creator>
  <cp:lastModifiedBy>saurus</cp:lastModifiedBy>
  <cp:revision>158</cp:revision>
  <dcterms:created xsi:type="dcterms:W3CDTF">2020-12-17T03:05:57Z</dcterms:created>
  <dcterms:modified xsi:type="dcterms:W3CDTF">2021-12-27T16:11:00Z</dcterms:modified>
</cp:coreProperties>
</file>